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6" r:id="rId5"/>
    <p:sldId id="267" r:id="rId6"/>
    <p:sldId id="259" r:id="rId7"/>
    <p:sldId id="277" r:id="rId8"/>
    <p:sldId id="278" r:id="rId9"/>
    <p:sldId id="279" r:id="rId10"/>
    <p:sldId id="286" r:id="rId11"/>
    <p:sldId id="293" r:id="rId12"/>
    <p:sldId id="287" r:id="rId13"/>
    <p:sldId id="288" r:id="rId14"/>
    <p:sldId id="289" r:id="rId15"/>
    <p:sldId id="290" r:id="rId16"/>
    <p:sldId id="292" r:id="rId17"/>
    <p:sldId id="260" r:id="rId18"/>
    <p:sldId id="296" r:id="rId19"/>
    <p:sldId id="263" r:id="rId20"/>
    <p:sldId id="264" r:id="rId21"/>
    <p:sldId id="280" r:id="rId22"/>
    <p:sldId id="284" r:id="rId23"/>
    <p:sldId id="281" r:id="rId24"/>
    <p:sldId id="282" r:id="rId25"/>
    <p:sldId id="283" r:id="rId26"/>
    <p:sldId id="26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w Bold" pitchFamily="2" charset="77"/>
      <p:regular r:id="rId33"/>
      <p:bold r:id="rId34"/>
    </p:embeddedFont>
    <p:embeddedFont>
      <p:font typeface="Times New Roman" panose="02020603050405020304" pitchFamily="18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FFFBED"/>
    <a:srgbClr val="3B7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8" autoAdjust="0"/>
    <p:restoredTop sz="76103" autoAdjust="0"/>
  </p:normalViewPr>
  <p:slideViewPr>
    <p:cSldViewPr>
      <p:cViewPr>
        <p:scale>
          <a:sx n="39" d="100"/>
          <a:sy n="39" d="100"/>
        </p:scale>
        <p:origin x="968" y="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12200-CFBA-AF49-878D-6FE86DF5C2D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AE69E-8A24-8042-88A1-7FFBC876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5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KIA ORA TATOU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 RANGITOTO TE MAUNGA, 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 TAKAPUNA TE MOANA, 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 HĀTEA TE AWA, 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WHANGĀREI AHAU, 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 YU TOKU WHANAU, 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 YIYANG TOKU INGOA, 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NZ" b="0" dirty="0">
                <a:effectLst/>
              </a:rPr>
            </a:b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Kia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ora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all, I’m Yiyang Yu and I’ve been working with my supervisor Andrew Bainbridge-Smith on a project to use machine learning to diagnose diabetic eye health. </a:t>
            </a:r>
            <a:endParaRPr lang="en-NZ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5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fortunaely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CDHB provided a large dataset of 3-4000 retinal images, which help overcome the first step of making sure we have large quantity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another good news is, past students who were also working on this as a final year project have worked on quality assurance so the quantity and quality has already been ensured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theres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catch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can't just use these images yet, as they are not labelled.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see we can create a model for predictions, but how do we even know its making the correct predictions.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personally also don't know for obvious reasons that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am not a doctor.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can;t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make any diagnosis calls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medical professionals, who are the domain experts to advise on what the actual expected outcome should be. and they do this by labelling the data of its correct prediction </a:t>
            </a:r>
            <a:endParaRPr lang="en-US" sz="18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dirty="0">
                <a:effectLst/>
              </a:rPr>
              <a:t>so we need a mode, the data, that is already labelled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dirty="0">
                <a:effectLst/>
              </a:rPr>
              <a:t>sourcing medical experts for labelled, who are already pretty busy, was a 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risky dependency identified and so mitigation were put in place from the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begining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the project,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45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THRO literature review I found a handful of other retinal images that are labelled so loads of backup datasets if the canterbury one fall through.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of them was the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auckland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dataset, which is also relevant for kiwis.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it was true, it was logistically difficult to get medical experts to label loads and loads of data…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this was cancelled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thank goodness this challenge was scoped so the proof of concept had hope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3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pursue getting access to it the Auckland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dataset, which although had less quantity, it was labelled.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had labelled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0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and we were able to use the labelled data for training a deep learning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8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have my retina images to input into my model and output the severity of diabetic retinopathy on a scale from 0 – 5 according to the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nz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Ministry of Health making my model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speciifc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NZ needs and a multi class image classification problem. </a:t>
            </a: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done in this field showed promise with using </a:t>
            </a:r>
            <a:r>
              <a:rPr lang="en-NZ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tranfer</a:t>
            </a:r>
            <a:r>
              <a:rPr lang="en-NZ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learning, which is a technic using </a:t>
            </a:r>
            <a:r>
              <a:rPr lang="en-NZ" sz="1800" b="0" i="0" dirty="0">
                <a:solidFill>
                  <a:srgbClr val="FFFFFF"/>
                </a:solidFill>
                <a:effectLst/>
                <a:latin typeface="system-ui"/>
              </a:rPr>
              <a:t>pre-trained models that are already doing a great job at detecting lines, points in your images, and what not, so with the pre-trained model, you just fine-tuning them for our </a:t>
            </a:r>
            <a:r>
              <a:rPr lang="en-NZ" sz="1800" b="0" i="0" dirty="0" err="1">
                <a:solidFill>
                  <a:srgbClr val="FFFFFF"/>
                </a:solidFill>
                <a:effectLst/>
                <a:latin typeface="system-ui"/>
              </a:rPr>
              <a:t>speicifc</a:t>
            </a:r>
            <a:r>
              <a:rPr lang="en-NZ" sz="1800" b="0" i="0" dirty="0">
                <a:solidFill>
                  <a:srgbClr val="FFFFFF"/>
                </a:solidFill>
                <a:effectLst/>
                <a:latin typeface="system-ui"/>
              </a:rPr>
              <a:t> task, </a:t>
            </a: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9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NZ" sz="2800" b="0" i="0" dirty="0">
                <a:solidFill>
                  <a:srgbClr val="FFFFFF"/>
                </a:solidFill>
                <a:effectLst/>
                <a:latin typeface="system-ui"/>
              </a:rPr>
              <a:t>experimented with multiple pre-trained models, which is a good practice to find the best model architecture for our specific problem. </a:t>
            </a:r>
          </a:p>
          <a:p>
            <a:endParaRPr lang="en-NZ" sz="2800" b="0" i="0" dirty="0">
              <a:solidFill>
                <a:srgbClr val="FFFFFF"/>
              </a:solidFill>
              <a:effectLst/>
              <a:latin typeface="system-ui"/>
            </a:endParaRPr>
          </a:p>
          <a:p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We also </a:t>
            </a:r>
            <a:r>
              <a:rPr lang="en-NZ" sz="4000" b="0" i="0" dirty="0" err="1">
                <a:solidFill>
                  <a:srgbClr val="FFFFFF"/>
                </a:solidFill>
                <a:effectLst/>
                <a:latin typeface="system-ui"/>
              </a:rPr>
              <a:t>implemtned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 early stopping </a:t>
            </a:r>
            <a:r>
              <a:rPr lang="en-NZ" sz="4000" b="0" i="0" dirty="0" err="1">
                <a:solidFill>
                  <a:srgbClr val="FFFFFF"/>
                </a:solidFill>
                <a:effectLst/>
                <a:latin typeface="system-ui"/>
              </a:rPr>
              <a:t>callback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 to prevent overfitting, which is crucial for maintaining model generalization.</a:t>
            </a:r>
          </a:p>
          <a:p>
            <a:endParaRPr lang="en-NZ" sz="4000" b="0" i="0" dirty="0">
              <a:solidFill>
                <a:srgbClr val="FFFFFF"/>
              </a:solidFill>
              <a:effectLst/>
              <a:latin typeface="system-ui"/>
            </a:endParaRPr>
          </a:p>
          <a:p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Seems like models are performing reasonably well in terms of accuracy with VGG16 </a:t>
            </a:r>
            <a:r>
              <a:rPr lang="en-NZ" sz="4000" b="0" i="0">
                <a:solidFill>
                  <a:srgbClr val="FFFFFF"/>
                </a:solidFill>
                <a:effectLst/>
                <a:latin typeface="system-ui"/>
              </a:rPr>
              <a:t>and Inception and with a 95% or more accuracy and this 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measures up with research in this field already. </a:t>
            </a:r>
          </a:p>
          <a:p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However </a:t>
            </a:r>
          </a:p>
          <a:p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 accuracy not the only metric to consider when evaluating a medical image classification </a:t>
            </a:r>
            <a:r>
              <a:rPr lang="en-NZ" sz="4000" b="0" i="0">
                <a:solidFill>
                  <a:srgbClr val="FFFFFF"/>
                </a:solidFill>
                <a:effectLst/>
                <a:latin typeface="system-ui"/>
              </a:rPr>
              <a:t>model in 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future research </a:t>
            </a:r>
            <a:r>
              <a:rPr lang="en-NZ" sz="4000" b="0" i="0" dirty="0" err="1">
                <a:solidFill>
                  <a:srgbClr val="FFFFFF"/>
                </a:solidFill>
                <a:effectLst/>
                <a:latin typeface="system-ui"/>
              </a:rPr>
              <a:t>willl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 dive into evaluating, precision-recall, F1 score, and confusion matrix, </a:t>
            </a:r>
          </a:p>
          <a:p>
            <a:endParaRPr lang="en-NZ" sz="4000" b="0" i="0" dirty="0">
              <a:solidFill>
                <a:srgbClr val="FFFFFF"/>
              </a:solidFill>
              <a:effectLst/>
              <a:latin typeface="system-ui"/>
            </a:endParaRPr>
          </a:p>
          <a:p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multi-class classification problem, may want to calculate class-specific metrics to assess the model's performance on each class</a:t>
            </a:r>
            <a:br>
              <a:rPr lang="en-NZ" sz="4000" dirty="0"/>
            </a:br>
            <a:endParaRPr lang="en-NZ" sz="4000" dirty="0"/>
          </a:p>
          <a:p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evaluate the model's performance on a </a:t>
            </a:r>
            <a:r>
              <a:rPr lang="en-NZ" sz="4000" b="0" i="0" dirty="0" err="1">
                <a:solidFill>
                  <a:srgbClr val="FFFFFF"/>
                </a:solidFill>
                <a:effectLst/>
                <a:latin typeface="system-ui"/>
              </a:rPr>
              <a:t>canetebrury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 </a:t>
            </a:r>
            <a:r>
              <a:rPr lang="en-NZ" sz="4000" b="0" i="0" dirty="0" err="1">
                <a:solidFill>
                  <a:srgbClr val="FFFFFF"/>
                </a:solidFill>
                <a:effectLst/>
                <a:latin typeface="system-ui"/>
              </a:rPr>
              <a:t>db</a:t>
            </a:r>
            <a:r>
              <a:rPr lang="en-NZ" sz="4000" b="0" i="0" dirty="0">
                <a:solidFill>
                  <a:srgbClr val="FFFFFF"/>
                </a:solidFill>
                <a:effectLst/>
                <a:latin typeface="system-ui"/>
              </a:rPr>
              <a:t> in future to validate its generalization capabilities.</a:t>
            </a:r>
            <a:br>
              <a:rPr lang="en-NZ" sz="2800" dirty="0"/>
            </a:b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6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="0" i="0" dirty="0">
                <a:solidFill>
                  <a:srgbClr val="FFFFFF"/>
                </a:solidFill>
                <a:effectLst/>
                <a:latin typeface="system-ui"/>
              </a:rPr>
              <a:t>The video at the beginning is not just in </a:t>
            </a:r>
            <a:r>
              <a:rPr lang="en-NZ" b="0" i="0" dirty="0" err="1">
                <a:solidFill>
                  <a:srgbClr val="FFFFFF"/>
                </a:solidFill>
                <a:effectLst/>
                <a:latin typeface="system-ui"/>
              </a:rPr>
              <a:t>imgainations</a:t>
            </a:r>
            <a:r>
              <a:rPr lang="en-NZ" b="0" i="0" dirty="0">
                <a:solidFill>
                  <a:srgbClr val="FFFFFF"/>
                </a:solidFill>
                <a:effectLst/>
                <a:latin typeface="system-ui"/>
              </a:rPr>
              <a:t>, its not science fiction, it is science fact and the reality for people in </a:t>
            </a:r>
            <a:r>
              <a:rPr lang="en-NZ" b="0" i="0" dirty="0" err="1">
                <a:solidFill>
                  <a:srgbClr val="FFFFFF"/>
                </a:solidFill>
                <a:effectLst/>
                <a:latin typeface="system-ui"/>
              </a:rPr>
              <a:t>india</a:t>
            </a:r>
            <a:r>
              <a:rPr lang="en-NZ" b="0" i="0" dirty="0">
                <a:solidFill>
                  <a:srgbClr val="FFFFFF"/>
                </a:solidFill>
                <a:effectLst/>
                <a:latin typeface="system-ui"/>
              </a:rPr>
              <a:t>, </a:t>
            </a:r>
          </a:p>
          <a:p>
            <a:endParaRPr lang="en-NZ" b="0" i="0" dirty="0">
              <a:solidFill>
                <a:srgbClr val="FFFFFF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="0" i="0" dirty="0">
                <a:solidFill>
                  <a:srgbClr val="FFFFFF"/>
                </a:solidFill>
                <a:effectLst/>
                <a:latin typeface="system-ui"/>
              </a:rPr>
              <a:t>Implementing a proof of concept for new Zealanders is a promising start for detecting diabetic retinopathy specifically for our population.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b="0" i="0" dirty="0">
              <a:solidFill>
                <a:srgbClr val="FFFFFF"/>
              </a:solidFill>
              <a:effectLst/>
              <a:latin typeface="system-ui"/>
            </a:endParaRPr>
          </a:p>
          <a:p>
            <a:r>
              <a:rPr lang="en-NZ" b="0" i="0" dirty="0">
                <a:solidFill>
                  <a:srgbClr val="FFFFFF"/>
                </a:solidFill>
                <a:effectLst/>
                <a:latin typeface="system-ui"/>
              </a:rPr>
              <a:t>However, to provide a more comprehensive evaluation and achieve real-world application, ill suggestion future research to delve deeper into  a more extensive analysis of the model's performance, including additional metrics and clinical validation.</a:t>
            </a:r>
          </a:p>
          <a:p>
            <a:endParaRPr lang="en-NZ" b="0" i="0" dirty="0">
              <a:solidFill>
                <a:srgbClr val="FFFFFF"/>
              </a:solidFill>
              <a:effectLst/>
              <a:latin typeface="system-u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Why am I even doing this?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because anyone with diabetes have risk of getting damage to their eyes,</a:t>
            </a:r>
            <a:endParaRPr lang="en-NZ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leaving this complication untreated means the continuous eye damage can lead to blindness. </a:t>
            </a:r>
            <a:endParaRPr lang="en-NZ" b="0" dirty="0">
              <a:effectLst/>
            </a:endParaRPr>
          </a:p>
          <a:p>
            <a:br>
              <a:rPr lang="en-NZ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35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how does our data look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9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NZ" sz="1800" b="0" dirty="0">
                <a:effectLst/>
              </a:rPr>
            </a:b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risk was identified and mitigation were put in place,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it was true, it was logistically difficult to get medical experts to label loads and loads of data…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this was cancelled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thro literature review I found loads of backup datasets already existing.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decided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UoA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coz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nz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 B proof of concept with but with just the the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UoA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data.</a:t>
            </a:r>
            <a:endParaRPr lang="en-NZ" sz="1800" b="0" dirty="0">
              <a:effectLst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7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19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disease, called Diabetic retinopathy is a leading cause of preventable blindness in the world.</a:t>
            </a:r>
            <a:endParaRPr lang="en-NZ" sz="1800" b="0" dirty="0">
              <a:effectLst/>
            </a:endParaRP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Preventable key word meaning we can do something about it and make a huge impact</a:t>
            </a: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just through early detection, we are able to swoop in with medical treatment asap to save people’s vision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Sadly, there number of people with diabetes, and hence the number of people we need to screen for diabetic retinopathy is increasing,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crucial to ensure that the future of our health system can expand to continue providing access to their needed eye checks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9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imagine this</a:t>
            </a: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if this was our reality a tool to give diagnosis in real time, like getting your weight, which was dream outcome for this exact problem </a:t>
            </a: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C7F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200" b="1" dirty="0" err="1">
                <a:solidFill>
                  <a:srgbClr val="3C7F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youtu.be</a:t>
            </a:r>
            <a:r>
              <a:rPr lang="en-US" sz="1200" b="1" dirty="0">
                <a:solidFill>
                  <a:srgbClr val="3C7F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/V5aZjsWM2wo?t=1347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if this was our reality a tool to give diagnosis in real time, which was dream outcome for our real world problem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currently, here is a diabetic epidemic in NZ (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esp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the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maori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population), more people need diagnosis than ever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 Zealand’s current manual screening process is slow and relies on professionals to read images accurately, causing a stressful bottleneck to the number of patients the system needs to expand to manage.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Imagine if we can have this dream tool for </a:t>
            </a:r>
            <a:r>
              <a:rPr lang="en-US" sz="1800" dirty="0" err="1"/>
              <a:t>nz</a:t>
            </a:r>
            <a:r>
              <a:rPr lang="en-US" sz="1800" dirty="0"/>
              <a:t> for more </a:t>
            </a:r>
            <a:r>
              <a:rPr lang="en-US" sz="1800" dirty="0" err="1"/>
              <a:t>equitible</a:t>
            </a:r>
            <a:r>
              <a:rPr lang="en-US" sz="1800" dirty="0"/>
              <a:t> screening access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 project’s objective is to create a machine learning model to automate diagnosing diabetic retinopathy so a proof of concept of how we can use tech in NZ to increase prompt access to vision-saving eye screenings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how can we make this happen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 goal is to create that machine learning model, but that requires a large set of data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50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good machine learning model is trained on a large dataset. The more data we have, the more variety to accurately represent the real world and learn patterns from and make predictions for future data examples.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we need a model, we need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can </a:t>
            </a:r>
            <a:r>
              <a:rPr lang="en-N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N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acquire this data??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AE69E-8A24-8042-88A1-7FFBC87601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jpe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jpeg"/><Relationship Id="rId10" Type="http://schemas.openxmlformats.org/officeDocument/2006/relationships/image" Target="../media/image31.svg"/><Relationship Id="rId4" Type="http://schemas.openxmlformats.org/officeDocument/2006/relationships/image" Target="../media/image29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8.png"/><Relationship Id="rId5" Type="http://schemas.openxmlformats.org/officeDocument/2006/relationships/image" Target="../media/image24.svg"/><Relationship Id="rId10" Type="http://schemas.openxmlformats.org/officeDocument/2006/relationships/image" Target="../media/image33.sv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8.png"/><Relationship Id="rId5" Type="http://schemas.openxmlformats.org/officeDocument/2006/relationships/image" Target="../media/image24.svg"/><Relationship Id="rId10" Type="http://schemas.openxmlformats.org/officeDocument/2006/relationships/image" Target="../media/image33.sv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jpe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0.svg"/><Relationship Id="rId10" Type="http://schemas.openxmlformats.org/officeDocument/2006/relationships/image" Target="../media/image42.sv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9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7.png"/><Relationship Id="rId4" Type="http://schemas.openxmlformats.org/officeDocument/2006/relationships/image" Target="../media/image40.svg"/><Relationship Id="rId9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4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24.svg"/><Relationship Id="rId5" Type="http://schemas.openxmlformats.org/officeDocument/2006/relationships/image" Target="../media/image44.svg"/><Relationship Id="rId10" Type="http://schemas.openxmlformats.org/officeDocument/2006/relationships/image" Target="../media/image23.png"/><Relationship Id="rId4" Type="http://schemas.openxmlformats.org/officeDocument/2006/relationships/image" Target="../media/image43.png"/><Relationship Id="rId9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47.sv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1.sv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49.svg"/><Relationship Id="rId1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5.svg"/><Relationship Id="rId7" Type="http://schemas.openxmlformats.org/officeDocument/2006/relationships/image" Target="../media/image53.svg"/><Relationship Id="rId12" Type="http://schemas.openxmlformats.org/officeDocument/2006/relationships/image" Target="../media/image5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51.svg"/><Relationship Id="rId10" Type="http://schemas.openxmlformats.org/officeDocument/2006/relationships/image" Target="../media/image24.svg"/><Relationship Id="rId4" Type="http://schemas.openxmlformats.org/officeDocument/2006/relationships/image" Target="../media/image50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5aZjsWM2wo?start=1351&amp;feature=oembed" TargetMode="Externa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11" Type="http://schemas.openxmlformats.org/officeDocument/2006/relationships/image" Target="../media/image8.png"/><Relationship Id="rId5" Type="http://schemas.openxmlformats.org/officeDocument/2006/relationships/image" Target="../media/image1.jpeg"/><Relationship Id="rId15" Type="http://schemas.openxmlformats.org/officeDocument/2006/relationships/image" Target="../media/image22.svg"/><Relationship Id="rId10" Type="http://schemas.openxmlformats.org/officeDocument/2006/relationships/image" Target="../media/image7.jpeg"/><Relationship Id="rId4" Type="http://schemas.openxmlformats.org/officeDocument/2006/relationships/image" Target="../media/image18.jpg"/><Relationship Id="rId9" Type="http://schemas.openxmlformats.org/officeDocument/2006/relationships/image" Target="../media/image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720" y="-571500"/>
            <a:ext cx="19685439" cy="9938507"/>
            <a:chOff x="0" y="0"/>
            <a:chExt cx="26247252" cy="1325134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10470109" y="5276468"/>
              <a:ext cx="1371905" cy="1371900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399" t="-6776" r="-6775" b="-6399"/>
                </a:stretch>
              </a:blip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469268" y="2055300"/>
              <a:ext cx="1421473" cy="1421468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10361203">
              <a:off x="8581617" y="1021213"/>
              <a:ext cx="1283928" cy="1283923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1822" t="-5172" r="-22955" b="-4315"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10361203">
              <a:off x="14145480" y="2970989"/>
              <a:ext cx="1170814" cy="1170809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2032532" y="1663175"/>
              <a:ext cx="1238063" cy="1238058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359939" y="11883943"/>
              <a:ext cx="1367405" cy="1367400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5386050" y="9189284"/>
              <a:ext cx="1355450" cy="1355444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4327757" y="7106490"/>
              <a:ext cx="1092322" cy="1092318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6964" t="-7529" r="-7528" b="-6964"/>
                </a:stretch>
              </a:blipFill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-10361203">
              <a:off x="18983828" y="4472035"/>
              <a:ext cx="1089595" cy="1089591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 rot="-10361203">
              <a:off x="21906270" y="8287617"/>
              <a:ext cx="1490586" cy="1490580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7551505" y="0"/>
              <a:ext cx="1367405" cy="1367400"/>
              <a:chOff x="0" y="0"/>
              <a:chExt cx="6350000" cy="63499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5276468"/>
              <a:ext cx="1355450" cy="1355444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 rot="-10361203">
              <a:off x="25092739" y="4276473"/>
              <a:ext cx="1089595" cy="1089591"/>
              <a:chOff x="0" y="0"/>
              <a:chExt cx="6350000" cy="63499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-3208780" y="1126115"/>
            <a:ext cx="21754211" cy="11174533"/>
            <a:chOff x="0" y="0"/>
            <a:chExt cx="29005614" cy="1489937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 rot="-3074397">
              <a:off x="7789376" y="2715303"/>
              <a:ext cx="3751781" cy="3751766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583" t="-8935" r="-27946" b="-7148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 rot="-6213077">
              <a:off x="7789376" y="9808138"/>
              <a:ext cx="3751781" cy="3751766"/>
              <a:chOff x="0" y="0"/>
              <a:chExt cx="6350000" cy="634997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</p:grp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15767050" y="0"/>
              <a:ext cx="4629928" cy="4629910"/>
              <a:chOff x="0" y="0"/>
              <a:chExt cx="6350000" cy="6349975"/>
            </a:xfrm>
          </p:grpSpPr>
          <p:sp>
            <p:nvSpPr>
              <p:cNvPr id="35" name="Freeform 35"/>
              <p:cNvSpPr/>
              <p:nvPr/>
            </p:nvSpPr>
            <p:spPr>
              <a:xfrm rot="2149041">
                <a:off x="-425705" y="-425722"/>
                <a:ext cx="7201403" cy="7201419"/>
              </a:xfrm>
              <a:custGeom>
                <a:avLst/>
                <a:gdLst/>
                <a:ahLst/>
                <a:cxnLst/>
                <a:rect l="l" t="t" r="r" b="b"/>
                <a:pathLst>
                  <a:path w="7201403" h="7201419">
                    <a:moveTo>
                      <a:pt x="6175292" y="1742720"/>
                    </a:moveTo>
                    <a:cubicBezTo>
                      <a:pt x="7201403" y="3164549"/>
                      <a:pt x="6880588" y="5149124"/>
                      <a:pt x="5458718" y="6175264"/>
                    </a:cubicBezTo>
                    <a:cubicBezTo>
                      <a:pt x="4036827" y="7201419"/>
                      <a:pt x="2052273" y="6880590"/>
                      <a:pt x="1026162" y="5458760"/>
                    </a:cubicBezTo>
                    <a:cubicBezTo>
                      <a:pt x="0" y="4036859"/>
                      <a:pt x="320801" y="2052310"/>
                      <a:pt x="1742692" y="1026155"/>
                    </a:cubicBezTo>
                    <a:cubicBezTo>
                      <a:pt x="3164583" y="0"/>
                      <a:pt x="5149130" y="320818"/>
                      <a:pt x="6175292" y="174272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3426" t="-5612" r="-23706" b="-5619"/>
                </a:stretch>
              </a:blipFill>
            </p:spPr>
          </p:sp>
        </p:grp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6245655">
              <a:off x="24853498" y="2715303"/>
              <a:ext cx="3751781" cy="3751766"/>
              <a:chOff x="0" y="0"/>
              <a:chExt cx="6350000" cy="63499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5063" r="-25063"/>
                </a:stretch>
              </a:blip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-3090557">
              <a:off x="21528062" y="10387691"/>
              <a:ext cx="3751781" cy="3751766"/>
              <a:chOff x="0" y="0"/>
              <a:chExt cx="6350000" cy="634997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24346" t="-6226" r="-30123" b="-10596"/>
                </a:stretch>
              </a:blipFill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7097583"/>
              <a:ext cx="4629928" cy="4629910"/>
              <a:chOff x="0" y="0"/>
              <a:chExt cx="6350000" cy="634997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7785" r="-7785"/>
                </a:stretch>
              </a:blipFill>
            </p:spPr>
          </p:sp>
        </p:grpSp>
      </p:grpSp>
      <p:grpSp>
        <p:nvGrpSpPr>
          <p:cNvPr id="42" name="Group 42"/>
          <p:cNvGrpSpPr/>
          <p:nvPr/>
        </p:nvGrpSpPr>
        <p:grpSpPr>
          <a:xfrm>
            <a:off x="1028700" y="5960124"/>
            <a:ext cx="13549940" cy="2513086"/>
            <a:chOff x="0" y="-180975"/>
            <a:chExt cx="18066587" cy="3350781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80975"/>
              <a:ext cx="13292398" cy="182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1279"/>
                </a:lnSpc>
                <a:spcBef>
                  <a:spcPct val="0"/>
                </a:spcBef>
              </a:pPr>
              <a:r>
                <a:rPr lang="en-US" sz="9399" b="1" dirty="0">
                  <a:solidFill>
                    <a:srgbClr val="3C7F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056495" y="1831319"/>
              <a:ext cx="14010092" cy="1338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9399" b="1" dirty="0">
                  <a:solidFill>
                    <a:srgbClr val="D34A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Diabetic Eye Health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73372" y="1846792"/>
              <a:ext cx="1148050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Diagnosing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3068085" y="1477358"/>
            <a:ext cx="4577716" cy="854507"/>
          </a:xfrm>
          <a:custGeom>
            <a:avLst/>
            <a:gdLst/>
            <a:ahLst/>
            <a:cxnLst/>
            <a:rect l="l" t="t" r="r" b="b"/>
            <a:pathLst>
              <a:path w="4577716" h="854507">
                <a:moveTo>
                  <a:pt x="0" y="0"/>
                </a:moveTo>
                <a:lnTo>
                  <a:pt x="4577716" y="0"/>
                </a:lnTo>
                <a:lnTo>
                  <a:pt x="4577716" y="854507"/>
                </a:lnTo>
                <a:lnTo>
                  <a:pt x="0" y="8545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2599352" y="3841277"/>
            <a:ext cx="248255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pPr algn="r">
              <a:lnSpc>
                <a:spcPts val="2485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Yiyang (Jessie) Yu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539299" y="4937160"/>
            <a:ext cx="354260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</a:p>
          <a:p>
            <a:pPr algn="r">
              <a:lnSpc>
                <a:spcPts val="2485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Bainbridge-Smith</a:t>
            </a:r>
          </a:p>
        </p:txBody>
      </p:sp>
      <p:sp>
        <p:nvSpPr>
          <p:cNvPr id="50" name="TextBox 6">
            <a:extLst>
              <a:ext uri="{FF2B5EF4-FFF2-40B4-BE49-F238E27FC236}">
                <a16:creationId xmlns:a16="http://schemas.microsoft.com/office/drawing/2014/main" id="{6AE25004-87CF-8417-637E-5495C28F8E98}"/>
              </a:ext>
            </a:extLst>
          </p:cNvPr>
          <p:cNvSpPr txBox="1"/>
          <p:nvPr/>
        </p:nvSpPr>
        <p:spPr>
          <a:xfrm>
            <a:off x="1584011" y="9033863"/>
            <a:ext cx="15042005" cy="117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of losing sight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6A5FF6E7-A89E-4887-3C9D-149CBF711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19AA5E-0C68-6C80-1B0E-81C5606B06B7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7">
            <a:extLst>
              <a:ext uri="{FF2B5EF4-FFF2-40B4-BE49-F238E27FC236}">
                <a16:creationId xmlns:a16="http://schemas.microsoft.com/office/drawing/2014/main" id="{7F78EE23-E3AA-57CD-4609-EDDA7B139754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E38DB0BC-E9A3-DB7E-EEE5-F3A122DBC10B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BAE3C930-0FC4-A0B5-3F9E-629375FFCEC8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93D593-B188-B6F3-F6E9-7DCC9B178048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BD62B497-093E-6E7D-81C6-4E46EC734B05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29" name="Picture 2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E905AC5-69D6-2548-9B88-9A210EF59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D75B0E-181B-27E0-550A-EFFE705DBE91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7">
            <a:extLst>
              <a:ext uri="{FF2B5EF4-FFF2-40B4-BE49-F238E27FC236}">
                <a16:creationId xmlns:a16="http://schemas.microsoft.com/office/drawing/2014/main" id="{0AA9BC66-1CC8-CC1D-A29B-60B0EBF3BBFF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</p:spTree>
    <p:extLst>
      <p:ext uri="{BB962C8B-B14F-4D97-AF65-F5344CB8AC3E}">
        <p14:creationId xmlns:p14="http://schemas.microsoft.com/office/powerpoint/2010/main" val="242641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6A5FF6E7-A89E-4887-3C9D-149CBF711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19AA5E-0C68-6C80-1B0E-81C5606B06B7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7">
            <a:extLst>
              <a:ext uri="{FF2B5EF4-FFF2-40B4-BE49-F238E27FC236}">
                <a16:creationId xmlns:a16="http://schemas.microsoft.com/office/drawing/2014/main" id="{7F78EE23-E3AA-57CD-4609-EDDA7B139754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E38DB0BC-E9A3-DB7E-EEE5-F3A122DBC10B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BAE3C930-0FC4-A0B5-3F9E-629375FFCEC8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93D593-B188-B6F3-F6E9-7DCC9B178048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BD62B497-093E-6E7D-81C6-4E46EC734B05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29" name="Picture 2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E905AC5-69D6-2548-9B88-9A210EF59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D75B0E-181B-27E0-550A-EFFE705DBE91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7">
            <a:extLst>
              <a:ext uri="{FF2B5EF4-FFF2-40B4-BE49-F238E27FC236}">
                <a16:creationId xmlns:a16="http://schemas.microsoft.com/office/drawing/2014/main" id="{0AA9BC66-1CC8-CC1D-A29B-60B0EBF3BBFF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E06383-F86D-2E63-D374-732BD638D3F3}"/>
              </a:ext>
            </a:extLst>
          </p:cNvPr>
          <p:cNvSpPr txBox="1"/>
          <p:nvPr/>
        </p:nvSpPr>
        <p:spPr>
          <a:xfrm>
            <a:off x="11694163" y="8390631"/>
            <a:ext cx="4561972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</p:spTree>
    <p:extLst>
      <p:ext uri="{BB962C8B-B14F-4D97-AF65-F5344CB8AC3E}">
        <p14:creationId xmlns:p14="http://schemas.microsoft.com/office/powerpoint/2010/main" val="83430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9B0BE2-7582-A230-7FF9-739AF30A21F3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98E70B-2767-D2CA-4075-EEF41615FFAE}"/>
              </a:ext>
            </a:extLst>
          </p:cNvPr>
          <p:cNvCxnSpPr>
            <a:cxnSpLocks/>
          </p:cNvCxnSpPr>
          <p:nvPr/>
        </p:nvCxnSpPr>
        <p:spPr>
          <a:xfrm flipH="1" flipV="1">
            <a:off x="10186201" y="5152131"/>
            <a:ext cx="1845378" cy="84711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6">
            <a:extLst>
              <a:ext uri="{FF2B5EF4-FFF2-40B4-BE49-F238E27FC236}">
                <a16:creationId xmlns:a16="http://schemas.microsoft.com/office/drawing/2014/main" id="{EDC975F4-957C-9F68-0D2A-3D09200DD2CE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pic>
        <p:nvPicPr>
          <p:cNvPr id="31" name="Picture 30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A645E3AA-2B60-98FF-4984-92B8CD535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7891B1-5F4C-D520-3AD7-F3E0209D03F0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>
            <a:extLst>
              <a:ext uri="{FF2B5EF4-FFF2-40B4-BE49-F238E27FC236}">
                <a16:creationId xmlns:a16="http://schemas.microsoft.com/office/drawing/2014/main" id="{EB42D647-6E1F-30A3-5EA5-FFAD0E3C78C3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FBBC3D-D64B-1499-0C2C-C602A9BD4E65}"/>
              </a:ext>
            </a:extLst>
          </p:cNvPr>
          <p:cNvCxnSpPr>
            <a:cxnSpLocks/>
          </p:cNvCxnSpPr>
          <p:nvPr/>
        </p:nvCxnSpPr>
        <p:spPr>
          <a:xfrm flipH="1" flipV="1">
            <a:off x="10186201" y="5152131"/>
            <a:ext cx="1845378" cy="84711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7">
            <a:extLst>
              <a:ext uri="{FF2B5EF4-FFF2-40B4-BE49-F238E27FC236}">
                <a16:creationId xmlns:a16="http://schemas.microsoft.com/office/drawing/2014/main" id="{A1800878-0AA8-A4B9-4933-DB5C8C57F14C}"/>
              </a:ext>
            </a:extLst>
          </p:cNvPr>
          <p:cNvSpPr txBox="1"/>
          <p:nvPr/>
        </p:nvSpPr>
        <p:spPr>
          <a:xfrm>
            <a:off x="11694163" y="8390631"/>
            <a:ext cx="4561972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0DB56DFB-0366-8D74-CB20-E3139D9DB4A2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09A7FE-C37F-DA4C-913D-D008AF5DEDD6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00308533-4D9E-B813-E516-503DED5C3F31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A60617D-2199-4E6F-10B6-1595B297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sp>
        <p:nvSpPr>
          <p:cNvPr id="41" name="TextBox 17">
            <a:extLst>
              <a:ext uri="{FF2B5EF4-FFF2-40B4-BE49-F238E27FC236}">
                <a16:creationId xmlns:a16="http://schemas.microsoft.com/office/drawing/2014/main" id="{702487A5-AF90-4B7A-78E1-CCB05B4DB341}"/>
              </a:ext>
            </a:extLst>
          </p:cNvPr>
          <p:cNvSpPr txBox="1"/>
          <p:nvPr/>
        </p:nvSpPr>
        <p:spPr>
          <a:xfrm>
            <a:off x="12192000" y="5699864"/>
            <a:ext cx="5123446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Auckland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FAC606C4-B7DD-3740-7888-55FEE44A2D14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</p:spTree>
    <p:extLst>
      <p:ext uri="{BB962C8B-B14F-4D97-AF65-F5344CB8AC3E}">
        <p14:creationId xmlns:p14="http://schemas.microsoft.com/office/powerpoint/2010/main" val="56283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96ABA7-3252-B32F-86CB-1A3BBB6A3D63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7">
            <a:extLst>
              <a:ext uri="{FF2B5EF4-FFF2-40B4-BE49-F238E27FC236}">
                <a16:creationId xmlns:a16="http://schemas.microsoft.com/office/drawing/2014/main" id="{46CA30DC-C6AD-E0D1-2DB0-FAA02D05FF44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FDA6B466-81DF-957F-CBFB-340DE29DCA92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7BF4FE85-B35A-63D0-F252-592B90ED9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0140" y="1596152"/>
            <a:ext cx="2931746" cy="2931746"/>
          </a:xfrm>
          <a:prstGeom prst="rect">
            <a:avLst/>
          </a:prstGeom>
        </p:spPr>
      </p:pic>
      <p:pic>
        <p:nvPicPr>
          <p:cNvPr id="29" name="Picture 28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FDF35086-1453-8CBC-40A5-D82D79437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60CBD3-A5BB-94D5-586F-B0ACFDCC02B4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7">
            <a:extLst>
              <a:ext uri="{FF2B5EF4-FFF2-40B4-BE49-F238E27FC236}">
                <a16:creationId xmlns:a16="http://schemas.microsoft.com/office/drawing/2014/main" id="{EDE1C619-A240-08A0-81BC-1B8814B41911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FD2475-E938-9316-A1AF-07DC98B12324}"/>
              </a:ext>
            </a:extLst>
          </p:cNvPr>
          <p:cNvCxnSpPr>
            <a:cxnSpLocks/>
          </p:cNvCxnSpPr>
          <p:nvPr/>
        </p:nvCxnSpPr>
        <p:spPr>
          <a:xfrm flipH="1" flipV="1">
            <a:off x="10186201" y="5152131"/>
            <a:ext cx="1845378" cy="84711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7">
            <a:extLst>
              <a:ext uri="{FF2B5EF4-FFF2-40B4-BE49-F238E27FC236}">
                <a16:creationId xmlns:a16="http://schemas.microsoft.com/office/drawing/2014/main" id="{DE5556F2-E89C-B569-7696-394BF844637D}"/>
              </a:ext>
            </a:extLst>
          </p:cNvPr>
          <p:cNvSpPr txBox="1"/>
          <p:nvPr/>
        </p:nvSpPr>
        <p:spPr>
          <a:xfrm>
            <a:off x="11694163" y="8390631"/>
            <a:ext cx="4561972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5F9E413F-FB8E-E566-FA99-A8183D02ED7D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A22AF8-7826-B24F-8464-37C36A7C9BBC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D12132BA-5D91-96EF-E6E2-8267D5855346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39" name="Picture 3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D1186F3-1862-7530-53DB-025DAEA5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sp>
        <p:nvSpPr>
          <p:cNvPr id="41" name="TextBox 17">
            <a:extLst>
              <a:ext uri="{FF2B5EF4-FFF2-40B4-BE49-F238E27FC236}">
                <a16:creationId xmlns:a16="http://schemas.microsoft.com/office/drawing/2014/main" id="{8B521D6A-1415-D3E4-F5D8-DE748924A0F0}"/>
              </a:ext>
            </a:extLst>
          </p:cNvPr>
          <p:cNvSpPr txBox="1"/>
          <p:nvPr/>
        </p:nvSpPr>
        <p:spPr>
          <a:xfrm>
            <a:off x="12192000" y="5699864"/>
            <a:ext cx="5123446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Auckland</a:t>
            </a:r>
          </a:p>
        </p:txBody>
      </p:sp>
    </p:spTree>
    <p:extLst>
      <p:ext uri="{BB962C8B-B14F-4D97-AF65-F5344CB8AC3E}">
        <p14:creationId xmlns:p14="http://schemas.microsoft.com/office/powerpoint/2010/main" val="116912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DB52FF-3AE7-B2B9-A72A-55FB73637723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6">
            <a:extLst>
              <a:ext uri="{FF2B5EF4-FFF2-40B4-BE49-F238E27FC236}">
                <a16:creationId xmlns:a16="http://schemas.microsoft.com/office/drawing/2014/main" id="{156555BA-9523-ECF4-071E-D641D702EBD3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A998E1F4-7618-64D5-4DC0-59498323310C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C9177AD6-30EA-13CE-DA6F-05D31ECB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0140" y="1596152"/>
            <a:ext cx="2931746" cy="2931746"/>
          </a:xfrm>
          <a:prstGeom prst="rect">
            <a:avLst/>
          </a:prstGeom>
        </p:spPr>
      </p:pic>
      <p:pic>
        <p:nvPicPr>
          <p:cNvPr id="33" name="Picture 32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6AC81477-129A-4B0D-FE5C-98178BDD2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9A11F2-EBA8-BE47-6DE3-815F88DB8B14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7">
            <a:extLst>
              <a:ext uri="{FF2B5EF4-FFF2-40B4-BE49-F238E27FC236}">
                <a16:creationId xmlns:a16="http://schemas.microsoft.com/office/drawing/2014/main" id="{776937A6-2F44-C8BD-780E-C59AC06E95B2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2CDD9B-DC58-DD56-ECA3-69F8E1B77050}"/>
              </a:ext>
            </a:extLst>
          </p:cNvPr>
          <p:cNvCxnSpPr>
            <a:cxnSpLocks/>
          </p:cNvCxnSpPr>
          <p:nvPr/>
        </p:nvCxnSpPr>
        <p:spPr>
          <a:xfrm flipH="1" flipV="1">
            <a:off x="10186201" y="5152131"/>
            <a:ext cx="1845378" cy="84711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7">
            <a:extLst>
              <a:ext uri="{FF2B5EF4-FFF2-40B4-BE49-F238E27FC236}">
                <a16:creationId xmlns:a16="http://schemas.microsoft.com/office/drawing/2014/main" id="{4D15F0ED-F305-9A53-550E-CF05D5C91817}"/>
              </a:ext>
            </a:extLst>
          </p:cNvPr>
          <p:cNvSpPr txBox="1"/>
          <p:nvPr/>
        </p:nvSpPr>
        <p:spPr>
          <a:xfrm>
            <a:off x="11694163" y="8390631"/>
            <a:ext cx="4561972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1C4ED9-7100-C640-1B82-39E3D9113D7B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84B9B98D-1097-7D79-C96E-A346715B645D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A45F83A-F708-37C6-D03A-BD6C3153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sp>
        <p:nvSpPr>
          <p:cNvPr id="41" name="TextBox 17">
            <a:extLst>
              <a:ext uri="{FF2B5EF4-FFF2-40B4-BE49-F238E27FC236}">
                <a16:creationId xmlns:a16="http://schemas.microsoft.com/office/drawing/2014/main" id="{4C12ED24-F84A-BAC1-1EC3-ABF0F1D8D59D}"/>
              </a:ext>
            </a:extLst>
          </p:cNvPr>
          <p:cNvSpPr txBox="1"/>
          <p:nvPr/>
        </p:nvSpPr>
        <p:spPr>
          <a:xfrm>
            <a:off x="12192000" y="5699864"/>
            <a:ext cx="5123446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Auckland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50E3B0C8-71FF-8DE4-6A70-EEADF42B85FB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46" name="Graphic 45" descr="Tick with solid fill">
            <a:extLst>
              <a:ext uri="{FF2B5EF4-FFF2-40B4-BE49-F238E27FC236}">
                <a16:creationId xmlns:a16="http://schemas.microsoft.com/office/drawing/2014/main" id="{998BF67D-1132-0D0D-9489-291DB0FDF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2131" y="8181994"/>
            <a:ext cx="940194" cy="9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6A9866C6-0744-9B81-9E28-9FE2816C0ADB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pic>
        <p:nvPicPr>
          <p:cNvPr id="23" name="Picture 22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2F84945E-DDE1-3B42-046A-3FEF78417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338727-D435-FF7E-E5F2-CA1A92F9CA7A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7">
            <a:extLst>
              <a:ext uri="{FF2B5EF4-FFF2-40B4-BE49-F238E27FC236}">
                <a16:creationId xmlns:a16="http://schemas.microsoft.com/office/drawing/2014/main" id="{67CE89E8-D340-0DFA-4A03-94062B392B9A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E18A53-DEA9-5722-81E6-DD56B6A8684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01" y="5152131"/>
            <a:ext cx="1845378" cy="84711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7">
            <a:extLst>
              <a:ext uri="{FF2B5EF4-FFF2-40B4-BE49-F238E27FC236}">
                <a16:creationId xmlns:a16="http://schemas.microsoft.com/office/drawing/2014/main" id="{5DAED3F2-E478-79FE-504F-F78CE95925A1}"/>
              </a:ext>
            </a:extLst>
          </p:cNvPr>
          <p:cNvSpPr txBox="1"/>
          <p:nvPr/>
        </p:nvSpPr>
        <p:spPr>
          <a:xfrm>
            <a:off x="11694163" y="8390631"/>
            <a:ext cx="4561972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7FF7AD-C641-9B7D-CB1E-C9E563A413BE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4E327F8-715E-FBA8-FE26-4B8EA7CA3D8A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30" name="Picture 2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5EF204-C0D1-D808-E195-3E4745F7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sp>
        <p:nvSpPr>
          <p:cNvPr id="31" name="TextBox 17">
            <a:extLst>
              <a:ext uri="{FF2B5EF4-FFF2-40B4-BE49-F238E27FC236}">
                <a16:creationId xmlns:a16="http://schemas.microsoft.com/office/drawing/2014/main" id="{FDDB09AE-CD0D-0B8B-F76B-2434D8CF27EC}"/>
              </a:ext>
            </a:extLst>
          </p:cNvPr>
          <p:cNvSpPr txBox="1"/>
          <p:nvPr/>
        </p:nvSpPr>
        <p:spPr>
          <a:xfrm>
            <a:off x="12192000" y="5699864"/>
            <a:ext cx="5123446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Auckland</a:t>
            </a:r>
          </a:p>
        </p:txBody>
      </p:sp>
      <p:pic>
        <p:nvPicPr>
          <p:cNvPr id="32" name="Graphic 31" descr="Tick with solid fill">
            <a:extLst>
              <a:ext uri="{FF2B5EF4-FFF2-40B4-BE49-F238E27FC236}">
                <a16:creationId xmlns:a16="http://schemas.microsoft.com/office/drawing/2014/main" id="{FD396CB9-D8B4-4183-CC2F-BD3884B70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2131" y="8181994"/>
            <a:ext cx="940194" cy="940194"/>
          </a:xfrm>
          <a:prstGeom prst="rect">
            <a:avLst/>
          </a:prstGeom>
        </p:spPr>
      </p:pic>
      <p:pic>
        <p:nvPicPr>
          <p:cNvPr id="33" name="Graphic 32" descr="Tag outline">
            <a:extLst>
              <a:ext uri="{FF2B5EF4-FFF2-40B4-BE49-F238E27FC236}">
                <a16:creationId xmlns:a16="http://schemas.microsoft.com/office/drawing/2014/main" id="{7792DB70-C80E-B7EC-70F5-CA8107CD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66589" flipV="1">
            <a:off x="9782731" y="5529214"/>
            <a:ext cx="2168124" cy="2168124"/>
          </a:xfrm>
          <a:prstGeom prst="rect">
            <a:avLst/>
          </a:prstGeom>
        </p:spPr>
      </p:pic>
      <p:sp>
        <p:nvSpPr>
          <p:cNvPr id="34" name="TextBox 17">
            <a:extLst>
              <a:ext uri="{FF2B5EF4-FFF2-40B4-BE49-F238E27FC236}">
                <a16:creationId xmlns:a16="http://schemas.microsoft.com/office/drawing/2014/main" id="{F18545A8-E3C0-F743-6A61-99CE74A48D4F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35" name="Graphic 34" descr="Tick with solid fill">
            <a:extLst>
              <a:ext uri="{FF2B5EF4-FFF2-40B4-BE49-F238E27FC236}">
                <a16:creationId xmlns:a16="http://schemas.microsoft.com/office/drawing/2014/main" id="{60D7D0B2-8BE3-DF81-3A43-68ECEEAD3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3944" y="8181994"/>
            <a:ext cx="940194" cy="940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5E5554-F2D1-76C1-DB0C-FF2888176FF3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7">
            <a:extLst>
              <a:ext uri="{FF2B5EF4-FFF2-40B4-BE49-F238E27FC236}">
                <a16:creationId xmlns:a16="http://schemas.microsoft.com/office/drawing/2014/main" id="{B45249CE-2F15-7E68-A65A-85BDBCE7A85E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C1EEC29C-005B-5372-462B-BFF1884360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20140" y="1596152"/>
            <a:ext cx="2931746" cy="29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6A9866C6-0744-9B81-9E28-9FE2816C0ADB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pic>
        <p:nvPicPr>
          <p:cNvPr id="23" name="Picture 22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2F84945E-DDE1-3B42-046A-3FEF78417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338727-D435-FF7E-E5F2-CA1A92F9CA7A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7">
            <a:extLst>
              <a:ext uri="{FF2B5EF4-FFF2-40B4-BE49-F238E27FC236}">
                <a16:creationId xmlns:a16="http://schemas.microsoft.com/office/drawing/2014/main" id="{67CE89E8-D340-0DFA-4A03-94062B392B9A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E18A53-DEA9-5722-81E6-DD56B6A8684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01" y="5152131"/>
            <a:ext cx="1845378" cy="84711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7">
            <a:extLst>
              <a:ext uri="{FF2B5EF4-FFF2-40B4-BE49-F238E27FC236}">
                <a16:creationId xmlns:a16="http://schemas.microsoft.com/office/drawing/2014/main" id="{5DAED3F2-E478-79FE-504F-F78CE95925A1}"/>
              </a:ext>
            </a:extLst>
          </p:cNvPr>
          <p:cNvSpPr txBox="1"/>
          <p:nvPr/>
        </p:nvSpPr>
        <p:spPr>
          <a:xfrm>
            <a:off x="11694163" y="8390631"/>
            <a:ext cx="4561972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7FF7AD-C641-9B7D-CB1E-C9E563A413BE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4E327F8-715E-FBA8-FE26-4B8EA7CA3D8A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30" name="Picture 2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5EF204-C0D1-D808-E195-3E4745F7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sp>
        <p:nvSpPr>
          <p:cNvPr id="31" name="TextBox 17">
            <a:extLst>
              <a:ext uri="{FF2B5EF4-FFF2-40B4-BE49-F238E27FC236}">
                <a16:creationId xmlns:a16="http://schemas.microsoft.com/office/drawing/2014/main" id="{FDDB09AE-CD0D-0B8B-F76B-2434D8CF27EC}"/>
              </a:ext>
            </a:extLst>
          </p:cNvPr>
          <p:cNvSpPr txBox="1"/>
          <p:nvPr/>
        </p:nvSpPr>
        <p:spPr>
          <a:xfrm>
            <a:off x="12192000" y="5699864"/>
            <a:ext cx="5123446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Auckland</a:t>
            </a:r>
          </a:p>
        </p:txBody>
      </p:sp>
      <p:pic>
        <p:nvPicPr>
          <p:cNvPr id="32" name="Graphic 31" descr="Tick with solid fill">
            <a:extLst>
              <a:ext uri="{FF2B5EF4-FFF2-40B4-BE49-F238E27FC236}">
                <a16:creationId xmlns:a16="http://schemas.microsoft.com/office/drawing/2014/main" id="{FD396CB9-D8B4-4183-CC2F-BD3884B70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2131" y="8181994"/>
            <a:ext cx="940194" cy="940194"/>
          </a:xfrm>
          <a:prstGeom prst="rect">
            <a:avLst/>
          </a:prstGeom>
        </p:spPr>
      </p:pic>
      <p:pic>
        <p:nvPicPr>
          <p:cNvPr id="33" name="Graphic 32" descr="Tag outline">
            <a:extLst>
              <a:ext uri="{FF2B5EF4-FFF2-40B4-BE49-F238E27FC236}">
                <a16:creationId xmlns:a16="http://schemas.microsoft.com/office/drawing/2014/main" id="{7792DB70-C80E-B7EC-70F5-CA8107CD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66589" flipV="1">
            <a:off x="9782731" y="5529214"/>
            <a:ext cx="2168124" cy="2168124"/>
          </a:xfrm>
          <a:prstGeom prst="rect">
            <a:avLst/>
          </a:prstGeom>
        </p:spPr>
      </p:pic>
      <p:sp>
        <p:nvSpPr>
          <p:cNvPr id="34" name="TextBox 17">
            <a:extLst>
              <a:ext uri="{FF2B5EF4-FFF2-40B4-BE49-F238E27FC236}">
                <a16:creationId xmlns:a16="http://schemas.microsoft.com/office/drawing/2014/main" id="{F18545A8-E3C0-F743-6A61-99CE74A48D4F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35" name="Graphic 34" descr="Tick with solid fill">
            <a:extLst>
              <a:ext uri="{FF2B5EF4-FFF2-40B4-BE49-F238E27FC236}">
                <a16:creationId xmlns:a16="http://schemas.microsoft.com/office/drawing/2014/main" id="{60D7D0B2-8BE3-DF81-3A43-68ECEEAD3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3944" y="8181994"/>
            <a:ext cx="940194" cy="940194"/>
          </a:xfrm>
          <a:prstGeom prst="rect">
            <a:avLst/>
          </a:prstGeom>
        </p:spPr>
      </p:pic>
      <p:pic>
        <p:nvPicPr>
          <p:cNvPr id="2" name="Graphic 1" descr="Tick with solid fill">
            <a:extLst>
              <a:ext uri="{FF2B5EF4-FFF2-40B4-BE49-F238E27FC236}">
                <a16:creationId xmlns:a16="http://schemas.microsoft.com/office/drawing/2014/main" id="{D8EB0B31-EB64-66D4-1F9E-28A82ABE6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1600" y="8181994"/>
            <a:ext cx="940194" cy="94019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DAB2626-2D1E-BC71-C269-CA30DD7721A2}"/>
              </a:ext>
            </a:extLst>
          </p:cNvPr>
          <p:cNvCxnSpPr>
            <a:cxnSpLocks/>
          </p:cNvCxnSpPr>
          <p:nvPr/>
        </p:nvCxnSpPr>
        <p:spPr>
          <a:xfrm flipH="1">
            <a:off x="10186201" y="3779208"/>
            <a:ext cx="1845378" cy="1372923"/>
          </a:xfrm>
          <a:prstGeom prst="straightConnector1">
            <a:avLst/>
          </a:prstGeom>
          <a:ln w="238125"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7">
            <a:extLst>
              <a:ext uri="{FF2B5EF4-FFF2-40B4-BE49-F238E27FC236}">
                <a16:creationId xmlns:a16="http://schemas.microsoft.com/office/drawing/2014/main" id="{D0DBDC40-7827-C065-7E51-ADF06AF7B026}"/>
              </a:ext>
            </a:extLst>
          </p:cNvPr>
          <p:cNvSpPr txBox="1"/>
          <p:nvPr/>
        </p:nvSpPr>
        <p:spPr>
          <a:xfrm>
            <a:off x="12192000" y="1866490"/>
            <a:ext cx="5623289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95"/>
              </a:lnSpc>
            </a:pPr>
            <a:r>
              <a:rPr lang="en-US" sz="6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Canterbury District Health</a:t>
            </a: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D1C772E9-E11E-96A4-FB9D-6AAD56B38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20140" y="1596152"/>
            <a:ext cx="2931746" cy="29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3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6">
            <a:extLst>
              <a:ext uri="{FF2B5EF4-FFF2-40B4-BE49-F238E27FC236}">
                <a16:creationId xmlns:a16="http://schemas.microsoft.com/office/drawing/2014/main" id="{BB3FC8CC-921E-7201-CE8E-EC5701496E83}"/>
              </a:ext>
            </a:extLst>
          </p:cNvPr>
          <p:cNvSpPr txBox="1"/>
          <p:nvPr/>
        </p:nvSpPr>
        <p:spPr>
          <a:xfrm>
            <a:off x="2057400" y="7091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1BF14578-3986-BB24-BBB4-BABA99AF26AD}"/>
              </a:ext>
            </a:extLst>
          </p:cNvPr>
          <p:cNvGrpSpPr/>
          <p:nvPr/>
        </p:nvGrpSpPr>
        <p:grpSpPr>
          <a:xfrm>
            <a:off x="12344400" y="2653253"/>
            <a:ext cx="4267200" cy="2419721"/>
            <a:chOff x="0" y="0"/>
            <a:chExt cx="3481088" cy="1911434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976B2852-4D97-0F80-C787-54A3E07FA103}"/>
                </a:ext>
              </a:extLst>
            </p:cNvPr>
            <p:cNvSpPr/>
            <p:nvPr/>
          </p:nvSpPr>
          <p:spPr>
            <a:xfrm>
              <a:off x="0" y="0"/>
              <a:ext cx="3481088" cy="1911434"/>
            </a:xfrm>
            <a:custGeom>
              <a:avLst/>
              <a:gdLst/>
              <a:ahLst/>
              <a:cxnLst/>
              <a:rect l="l" t="t" r="r" b="b"/>
              <a:pathLst>
                <a:path w="3481088" h="1911434">
                  <a:moveTo>
                    <a:pt x="0" y="0"/>
                  </a:moveTo>
                  <a:lnTo>
                    <a:pt x="3481088" y="0"/>
                  </a:lnTo>
                  <a:lnTo>
                    <a:pt x="3481088" y="1911434"/>
                  </a:lnTo>
                  <a:lnTo>
                    <a:pt x="0" y="191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C359D0EA-683E-4B1C-5CB8-BDD52591502A}"/>
                </a:ext>
              </a:extLst>
            </p:cNvPr>
            <p:cNvSpPr txBox="1"/>
            <p:nvPr/>
          </p:nvSpPr>
          <p:spPr>
            <a:xfrm>
              <a:off x="190917" y="1264900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0</a:t>
              </a:r>
            </a:p>
          </p:txBody>
        </p:sp>
        <p:sp>
          <p:nvSpPr>
            <p:cNvPr id="53" name="TextBox 5">
              <a:extLst>
                <a:ext uri="{FF2B5EF4-FFF2-40B4-BE49-F238E27FC236}">
                  <a16:creationId xmlns:a16="http://schemas.microsoft.com/office/drawing/2014/main" id="{EF805167-F535-CFDE-C195-6CD761BA770D}"/>
                </a:ext>
              </a:extLst>
            </p:cNvPr>
            <p:cNvSpPr txBox="1"/>
            <p:nvPr/>
          </p:nvSpPr>
          <p:spPr>
            <a:xfrm>
              <a:off x="615736" y="587882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1</a:t>
              </a:r>
            </a:p>
          </p:txBody>
        </p:sp>
        <p:sp>
          <p:nvSpPr>
            <p:cNvPr id="54" name="TextBox 6">
              <a:extLst>
                <a:ext uri="{FF2B5EF4-FFF2-40B4-BE49-F238E27FC236}">
                  <a16:creationId xmlns:a16="http://schemas.microsoft.com/office/drawing/2014/main" id="{EF388462-CE00-552D-088D-91CA7317A7EE}"/>
                </a:ext>
              </a:extLst>
            </p:cNvPr>
            <p:cNvSpPr txBox="1"/>
            <p:nvPr/>
          </p:nvSpPr>
          <p:spPr>
            <a:xfrm>
              <a:off x="1305124" y="178966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2</a:t>
              </a:r>
            </a:p>
          </p:txBody>
        </p:sp>
        <p:sp>
          <p:nvSpPr>
            <p:cNvPr id="55" name="TextBox 7">
              <a:extLst>
                <a:ext uri="{FF2B5EF4-FFF2-40B4-BE49-F238E27FC236}">
                  <a16:creationId xmlns:a16="http://schemas.microsoft.com/office/drawing/2014/main" id="{BAA61CF4-A166-C8C2-CCAE-499ACC42BE3A}"/>
                </a:ext>
              </a:extLst>
            </p:cNvPr>
            <p:cNvSpPr txBox="1"/>
            <p:nvPr/>
          </p:nvSpPr>
          <p:spPr>
            <a:xfrm>
              <a:off x="2086795" y="178966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3</a:t>
              </a: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DF5CB696-903E-8255-6D93-04155477F970}"/>
                </a:ext>
              </a:extLst>
            </p:cNvPr>
            <p:cNvSpPr txBox="1"/>
            <p:nvPr/>
          </p:nvSpPr>
          <p:spPr>
            <a:xfrm>
              <a:off x="2714125" y="587882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4</a:t>
              </a:r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48A63F8D-B275-01D1-86D6-540F5AFD2E6D}"/>
                </a:ext>
              </a:extLst>
            </p:cNvPr>
            <p:cNvSpPr txBox="1"/>
            <p:nvPr/>
          </p:nvSpPr>
          <p:spPr>
            <a:xfrm>
              <a:off x="3129133" y="1264900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5</a:t>
              </a:r>
            </a:p>
          </p:txBody>
        </p:sp>
      </p:grpSp>
      <p:grpSp>
        <p:nvGrpSpPr>
          <p:cNvPr id="58" name="Group 12">
            <a:extLst>
              <a:ext uri="{FF2B5EF4-FFF2-40B4-BE49-F238E27FC236}">
                <a16:creationId xmlns:a16="http://schemas.microsoft.com/office/drawing/2014/main" id="{04632A7E-8A75-FF08-D606-F2C5788D41C0}"/>
              </a:ext>
            </a:extLst>
          </p:cNvPr>
          <p:cNvGrpSpPr>
            <a:grpSpLocks noChangeAspect="1"/>
          </p:cNvGrpSpPr>
          <p:nvPr/>
        </p:nvGrpSpPr>
        <p:grpSpPr>
          <a:xfrm>
            <a:off x="2307508" y="2904683"/>
            <a:ext cx="1925935" cy="1925927"/>
            <a:chOff x="0" y="0"/>
            <a:chExt cx="6350000" cy="6349975"/>
          </a:xfrm>
        </p:grpSpPr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D10E4938-3A60-D728-8B90-17CD9854955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447" t="-5415" r="-5415" b="-6447"/>
              </a:stretch>
            </a:blipFill>
          </p:spPr>
        </p:sp>
      </p:grpSp>
      <p:sp>
        <p:nvSpPr>
          <p:cNvPr id="72" name="Freeform 14">
            <a:extLst>
              <a:ext uri="{FF2B5EF4-FFF2-40B4-BE49-F238E27FC236}">
                <a16:creationId xmlns:a16="http://schemas.microsoft.com/office/drawing/2014/main" id="{454CB1D3-9FC4-4946-1D64-12AECA778532}"/>
              </a:ext>
            </a:extLst>
          </p:cNvPr>
          <p:cNvSpPr/>
          <p:nvPr/>
        </p:nvSpPr>
        <p:spPr>
          <a:xfrm>
            <a:off x="7666247" y="2653254"/>
            <a:ext cx="2392438" cy="2419721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20DB931-97AC-2DD7-8682-BB7722C45AD5}"/>
              </a:ext>
            </a:extLst>
          </p:cNvPr>
          <p:cNvCxnSpPr>
            <a:cxnSpLocks/>
          </p:cNvCxnSpPr>
          <p:nvPr/>
        </p:nvCxnSpPr>
        <p:spPr>
          <a:xfrm>
            <a:off x="4197280" y="3859014"/>
            <a:ext cx="2081202" cy="8632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27840D9-6050-8205-64EF-4027091692D3}"/>
              </a:ext>
            </a:extLst>
          </p:cNvPr>
          <p:cNvCxnSpPr>
            <a:cxnSpLocks/>
          </p:cNvCxnSpPr>
          <p:nvPr/>
        </p:nvCxnSpPr>
        <p:spPr>
          <a:xfrm>
            <a:off x="9753600" y="3767672"/>
            <a:ext cx="2081202" cy="8632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7">
            <a:extLst>
              <a:ext uri="{FF2B5EF4-FFF2-40B4-BE49-F238E27FC236}">
                <a16:creationId xmlns:a16="http://schemas.microsoft.com/office/drawing/2014/main" id="{42C87D1C-1045-5C53-7483-150FF8F4AFCB}"/>
              </a:ext>
            </a:extLst>
          </p:cNvPr>
          <p:cNvSpPr txBox="1"/>
          <p:nvPr/>
        </p:nvSpPr>
        <p:spPr>
          <a:xfrm>
            <a:off x="975766" y="5456391"/>
            <a:ext cx="15773400" cy="378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DR grade:</a:t>
            </a:r>
          </a:p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- 0</a:t>
            </a:r>
          </a:p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DR - 1</a:t>
            </a:r>
          </a:p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DR - 2</a:t>
            </a:r>
          </a:p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DR - 3</a:t>
            </a:r>
          </a:p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DR - 4</a:t>
            </a:r>
          </a:p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Proliferative DR - 5</a:t>
            </a:r>
          </a:p>
        </p:txBody>
      </p:sp>
      <p:sp>
        <p:nvSpPr>
          <p:cNvPr id="78" name="TextBox 17">
            <a:extLst>
              <a:ext uri="{FF2B5EF4-FFF2-40B4-BE49-F238E27FC236}">
                <a16:creationId xmlns:a16="http://schemas.microsoft.com/office/drawing/2014/main" id="{29051D75-B113-FFC1-26AF-E3322E8A90BB}"/>
              </a:ext>
            </a:extLst>
          </p:cNvPr>
          <p:cNvSpPr txBox="1"/>
          <p:nvPr/>
        </p:nvSpPr>
        <p:spPr>
          <a:xfrm>
            <a:off x="943682" y="5456391"/>
            <a:ext cx="616405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retinal image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6">
            <a:extLst>
              <a:ext uri="{FF2B5EF4-FFF2-40B4-BE49-F238E27FC236}">
                <a16:creationId xmlns:a16="http://schemas.microsoft.com/office/drawing/2014/main" id="{BB3FC8CC-921E-7201-CE8E-EC5701496E83}"/>
              </a:ext>
            </a:extLst>
          </p:cNvPr>
          <p:cNvSpPr txBox="1"/>
          <p:nvPr/>
        </p:nvSpPr>
        <p:spPr>
          <a:xfrm>
            <a:off x="2057400" y="7091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0EF95075-F617-2E5D-53F3-03AEFD779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2"/>
          <a:stretch/>
        </p:blipFill>
        <p:spPr bwMode="auto">
          <a:xfrm>
            <a:off x="848247" y="3390900"/>
            <a:ext cx="16591505" cy="53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19AB4D23-A9C6-8E1C-CC94-265B6969E2B1}"/>
              </a:ext>
            </a:extLst>
          </p:cNvPr>
          <p:cNvSpPr txBox="1"/>
          <p:nvPr/>
        </p:nvSpPr>
        <p:spPr>
          <a:xfrm>
            <a:off x="2009273" y="2104568"/>
            <a:ext cx="14173200" cy="94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95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&lt;95% accuracy in predicting DR grades.</a:t>
            </a:r>
          </a:p>
        </p:txBody>
      </p:sp>
    </p:spTree>
    <p:extLst>
      <p:ext uri="{BB962C8B-B14F-4D97-AF65-F5344CB8AC3E}">
        <p14:creationId xmlns:p14="http://schemas.microsoft.com/office/powerpoint/2010/main" val="198976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2" name="Picture 6">
            <a:extLst>
              <a:ext uri="{FF2B5EF4-FFF2-40B4-BE49-F238E27FC236}">
                <a16:creationId xmlns:a16="http://schemas.microsoft.com/office/drawing/2014/main" id="{AF7D55BA-7320-9C19-8A08-B807C0E3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15185" r="1389" b="3333"/>
          <a:stretch/>
        </p:blipFill>
        <p:spPr bwMode="auto">
          <a:xfrm>
            <a:off x="1066800" y="1305842"/>
            <a:ext cx="1096240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1971D43B-2DE2-20EC-73F2-CFF2BDBF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5" y="4830044"/>
            <a:ext cx="6705600" cy="43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5592" y="971550"/>
            <a:ext cx="5636816" cy="1040731"/>
            <a:chOff x="0" y="-76200"/>
            <a:chExt cx="7515755" cy="1387641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5529678" cy="75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92"/>
                </a:lnSpc>
                <a:spcBef>
                  <a:spcPct val="0"/>
                </a:spcBef>
              </a:pPr>
              <a:r>
                <a:rPr lang="en-US" sz="3910" b="1" dirty="0">
                  <a:solidFill>
                    <a:srgbClr val="3C7F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87513" y="757186"/>
              <a:ext cx="5828242" cy="55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8"/>
                </a:lnSpc>
              </a:pPr>
              <a:r>
                <a:rPr lang="en-US" sz="3910" b="1" dirty="0">
                  <a:solidFill>
                    <a:srgbClr val="D34A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Diabetic Eye Health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2123" y="767433"/>
              <a:ext cx="4775927" cy="251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30"/>
                </a:lnSpc>
              </a:pPr>
              <a:r>
                <a:rPr lang="en-US" sz="1164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</a:t>
              </a:r>
              <a:r>
                <a:rPr lang="en-US" sz="1164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Diagnosing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8533" y="7401242"/>
            <a:ext cx="15042005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of losing sight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698721" y="-4064724"/>
            <a:ext cx="19685439" cy="9938507"/>
            <a:chOff x="0" y="0"/>
            <a:chExt cx="26247252" cy="13251343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0470109" y="5276468"/>
              <a:ext cx="1371905" cy="1371900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399" t="-6776" r="-6775" b="-6399"/>
                </a:stretch>
              </a:blip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469268" y="2055300"/>
              <a:ext cx="1421473" cy="1421468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 rot="-10361203">
              <a:off x="8581617" y="1021213"/>
              <a:ext cx="1283928" cy="1283923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1822" t="-5172" r="-22955" b="-4315"/>
                </a:stretch>
              </a:blip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 rot="-10361203">
              <a:off x="14145480" y="2970989"/>
              <a:ext cx="1170814" cy="1170809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22032532" y="1663175"/>
              <a:ext cx="1238063" cy="1238058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2359939" y="11883943"/>
              <a:ext cx="1367405" cy="1367400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5386050" y="9189284"/>
              <a:ext cx="1355450" cy="1355444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4327757" y="7106490"/>
              <a:ext cx="1092322" cy="1092318"/>
              <a:chOff x="0" y="0"/>
              <a:chExt cx="6350000" cy="63499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6964" t="-7529" r="-7528" b="-6964"/>
                </a:stretch>
              </a:blip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 rot="-10361203">
              <a:off x="18983828" y="4472035"/>
              <a:ext cx="1089595" cy="1089591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 rot="-10361203">
              <a:off x="21906270" y="8287617"/>
              <a:ext cx="1490586" cy="1490580"/>
              <a:chOff x="0" y="0"/>
              <a:chExt cx="6350000" cy="63499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17551505" y="0"/>
              <a:ext cx="1367405" cy="1367400"/>
              <a:chOff x="0" y="0"/>
              <a:chExt cx="6350000" cy="634997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0" y="5276468"/>
              <a:ext cx="1355450" cy="1355444"/>
              <a:chOff x="0" y="0"/>
              <a:chExt cx="6350000" cy="63499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 rot="-10361203">
              <a:off x="25092739" y="4276473"/>
              <a:ext cx="1089595" cy="1089591"/>
              <a:chOff x="0" y="0"/>
              <a:chExt cx="6350000" cy="63499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-3200717" y="-4991100"/>
            <a:ext cx="21754211" cy="11174533"/>
            <a:chOff x="0" y="0"/>
            <a:chExt cx="29005614" cy="1489937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-3074397">
              <a:off x="7789376" y="2715303"/>
              <a:ext cx="3751781" cy="3751766"/>
              <a:chOff x="0" y="0"/>
              <a:chExt cx="6350000" cy="63499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583" t="-8935" r="-27946" b="-7148"/>
                </a:stretch>
              </a:blip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-6213077">
              <a:off x="7789376" y="9808138"/>
              <a:ext cx="3751781" cy="3751766"/>
              <a:chOff x="0" y="0"/>
              <a:chExt cx="6350000" cy="634997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15767050" y="0"/>
              <a:ext cx="4629928" cy="4629910"/>
              <a:chOff x="0" y="0"/>
              <a:chExt cx="6350000" cy="6349975"/>
            </a:xfrm>
          </p:grpSpPr>
          <p:sp>
            <p:nvSpPr>
              <p:cNvPr id="41" name="Freeform 41"/>
              <p:cNvSpPr/>
              <p:nvPr/>
            </p:nvSpPr>
            <p:spPr>
              <a:xfrm rot="2149041">
                <a:off x="-425705" y="-425722"/>
                <a:ext cx="7201403" cy="7201419"/>
              </a:xfrm>
              <a:custGeom>
                <a:avLst/>
                <a:gdLst/>
                <a:ahLst/>
                <a:cxnLst/>
                <a:rect l="l" t="t" r="r" b="b"/>
                <a:pathLst>
                  <a:path w="7201403" h="7201419">
                    <a:moveTo>
                      <a:pt x="6175292" y="1742720"/>
                    </a:moveTo>
                    <a:cubicBezTo>
                      <a:pt x="7201403" y="3164549"/>
                      <a:pt x="6880588" y="5149124"/>
                      <a:pt x="5458718" y="6175264"/>
                    </a:cubicBezTo>
                    <a:cubicBezTo>
                      <a:pt x="4036827" y="7201419"/>
                      <a:pt x="2052273" y="6880590"/>
                      <a:pt x="1026162" y="5458760"/>
                    </a:cubicBezTo>
                    <a:cubicBezTo>
                      <a:pt x="0" y="4036859"/>
                      <a:pt x="320801" y="2052310"/>
                      <a:pt x="1742692" y="1026155"/>
                    </a:cubicBezTo>
                    <a:cubicBezTo>
                      <a:pt x="3164583" y="0"/>
                      <a:pt x="5149130" y="320818"/>
                      <a:pt x="6175292" y="174272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3426" t="-5612" r="-23706" b="-5619"/>
                </a:stretch>
              </a:blipFill>
            </p:spPr>
          </p:sp>
        </p:grp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6245655">
              <a:off x="24853498" y="2715303"/>
              <a:ext cx="3751781" cy="3751766"/>
              <a:chOff x="0" y="0"/>
              <a:chExt cx="6350000" cy="63499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5063" r="-25063"/>
                </a:stretch>
              </a:blip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-3090557">
              <a:off x="21528062" y="10387691"/>
              <a:ext cx="3751781" cy="3751766"/>
              <a:chOff x="0" y="0"/>
              <a:chExt cx="6350000" cy="634997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24346" t="-6226" r="-30123" b="-10596"/>
                </a:stretch>
              </a:blipFill>
            </p:spPr>
          </p:sp>
        </p:grp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0" y="7097583"/>
              <a:ext cx="4629928" cy="4629910"/>
              <a:chOff x="0" y="0"/>
              <a:chExt cx="6350000" cy="634997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7785" r="-7785"/>
                </a:stretch>
              </a:blipFill>
            </p:spPr>
          </p:sp>
        </p:grpSp>
      </p:grpSp>
      <p:sp>
        <p:nvSpPr>
          <p:cNvPr id="49" name="TextBox 34">
            <a:extLst>
              <a:ext uri="{FF2B5EF4-FFF2-40B4-BE49-F238E27FC236}">
                <a16:creationId xmlns:a16="http://schemas.microsoft.com/office/drawing/2014/main" id="{A969D508-2C9C-97A8-F8AA-69E51BC50A8C}"/>
              </a:ext>
            </a:extLst>
          </p:cNvPr>
          <p:cNvSpPr txBox="1"/>
          <p:nvPr/>
        </p:nvSpPr>
        <p:spPr>
          <a:xfrm>
            <a:off x="1142279" y="9119990"/>
            <a:ext cx="16144168" cy="112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Leading cause of preventable blindness in the world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76820" y="3506039"/>
            <a:ext cx="16544379" cy="1119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1"/>
              </a:lnSpc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6820" y="5147331"/>
            <a:ext cx="16544379" cy="1369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E0408F26-93B2-5F5D-71AB-B24EC11A2134}"/>
              </a:ext>
            </a:extLst>
          </p:cNvPr>
          <p:cNvSpPr txBox="1"/>
          <p:nvPr/>
        </p:nvSpPr>
        <p:spPr>
          <a:xfrm>
            <a:off x="2074790" y="11094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pic>
        <p:nvPicPr>
          <p:cNvPr id="5" name="Picture 4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A68E9016-2A99-4E9D-EC1B-521A12E04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7806751" y="3519236"/>
            <a:ext cx="4156651" cy="25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2335DF-E10F-3B48-B130-11349E7E7820}"/>
              </a:ext>
            </a:extLst>
          </p:cNvPr>
          <p:cNvCxnSpPr>
            <a:cxnSpLocks/>
          </p:cNvCxnSpPr>
          <p:nvPr/>
        </p:nvCxnSpPr>
        <p:spPr>
          <a:xfrm flipH="1">
            <a:off x="6009774" y="4862763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7">
            <a:extLst>
              <a:ext uri="{FF2B5EF4-FFF2-40B4-BE49-F238E27FC236}">
                <a16:creationId xmlns:a16="http://schemas.microsoft.com/office/drawing/2014/main" id="{1F7E746D-EA0C-2257-F4B8-46EA06EF4D9A}"/>
              </a:ext>
            </a:extLst>
          </p:cNvPr>
          <p:cNvSpPr txBox="1"/>
          <p:nvPr/>
        </p:nvSpPr>
        <p:spPr>
          <a:xfrm>
            <a:off x="609600" y="6883203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</a:p>
        </p:txBody>
      </p:sp>
      <p:pic>
        <p:nvPicPr>
          <p:cNvPr id="19" name="Graphic 18" descr="Clipboard Badge with solid fill">
            <a:extLst>
              <a:ext uri="{FF2B5EF4-FFF2-40B4-BE49-F238E27FC236}">
                <a16:creationId xmlns:a16="http://schemas.microsoft.com/office/drawing/2014/main" id="{E7895FAE-5C7D-CC91-47B0-36155BC3F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402" y="3069202"/>
            <a:ext cx="3145107" cy="31451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2F2E87-9557-3595-9772-790632DE5994}"/>
              </a:ext>
            </a:extLst>
          </p:cNvPr>
          <p:cNvCxnSpPr>
            <a:cxnSpLocks/>
          </p:cNvCxnSpPr>
          <p:nvPr/>
        </p:nvCxnSpPr>
        <p:spPr>
          <a:xfrm flipH="1">
            <a:off x="12268200" y="4800599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4">
            <a:extLst>
              <a:ext uri="{FF2B5EF4-FFF2-40B4-BE49-F238E27FC236}">
                <a16:creationId xmlns:a16="http://schemas.microsoft.com/office/drawing/2014/main" id="{A6C6671C-1B9E-DE79-6ADC-8EF7C91AACCD}"/>
              </a:ext>
            </a:extLst>
          </p:cNvPr>
          <p:cNvSpPr/>
          <p:nvPr/>
        </p:nvSpPr>
        <p:spPr>
          <a:xfrm>
            <a:off x="1524000" y="2652963"/>
            <a:ext cx="3276600" cy="3429000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4A5464-37B7-D875-5925-96D7D994F57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24300"/>
            <a:ext cx="3048000" cy="3048000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86536E9D-4CA8-BBE8-236B-C07E67BEB5DD}"/>
              </a:ext>
            </a:extLst>
          </p:cNvPr>
          <p:cNvSpPr txBox="1"/>
          <p:nvPr/>
        </p:nvSpPr>
        <p:spPr>
          <a:xfrm>
            <a:off x="7778678" y="6855679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6ABD178-44C8-C658-ACD8-1CDBDFF8DDA2}"/>
              </a:ext>
            </a:extLst>
          </p:cNvPr>
          <p:cNvSpPr txBox="1"/>
          <p:nvPr/>
        </p:nvSpPr>
        <p:spPr>
          <a:xfrm>
            <a:off x="12730414" y="6855679"/>
            <a:ext cx="4561972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</p:spTree>
    <p:extLst>
      <p:ext uri="{BB962C8B-B14F-4D97-AF65-F5344CB8AC3E}">
        <p14:creationId xmlns:p14="http://schemas.microsoft.com/office/powerpoint/2010/main" val="88611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E0408F26-93B2-5F5D-71AB-B24EC11A2134}"/>
              </a:ext>
            </a:extLst>
          </p:cNvPr>
          <p:cNvSpPr txBox="1"/>
          <p:nvPr/>
        </p:nvSpPr>
        <p:spPr>
          <a:xfrm>
            <a:off x="2074790" y="11094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9FED906-91D5-4817-A5A9-8ED4DED89D13}"/>
              </a:ext>
            </a:extLst>
          </p:cNvPr>
          <p:cNvSpPr txBox="1"/>
          <p:nvPr/>
        </p:nvSpPr>
        <p:spPr>
          <a:xfrm>
            <a:off x="12730414" y="6855679"/>
            <a:ext cx="4561972" cy="1953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pic>
        <p:nvPicPr>
          <p:cNvPr id="5" name="Picture 4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A68E9016-2A99-4E9D-EC1B-521A12E04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7806751" y="3519236"/>
            <a:ext cx="4156651" cy="25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2335DF-E10F-3B48-B130-11349E7E7820}"/>
              </a:ext>
            </a:extLst>
          </p:cNvPr>
          <p:cNvCxnSpPr>
            <a:cxnSpLocks/>
          </p:cNvCxnSpPr>
          <p:nvPr/>
        </p:nvCxnSpPr>
        <p:spPr>
          <a:xfrm flipH="1">
            <a:off x="6009774" y="4862763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7">
            <a:extLst>
              <a:ext uri="{FF2B5EF4-FFF2-40B4-BE49-F238E27FC236}">
                <a16:creationId xmlns:a16="http://schemas.microsoft.com/office/drawing/2014/main" id="{1F7E746D-EA0C-2257-F4B8-46EA06EF4D9A}"/>
              </a:ext>
            </a:extLst>
          </p:cNvPr>
          <p:cNvSpPr txBox="1"/>
          <p:nvPr/>
        </p:nvSpPr>
        <p:spPr>
          <a:xfrm>
            <a:off x="609600" y="6883203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</a:p>
        </p:txBody>
      </p:sp>
      <p:pic>
        <p:nvPicPr>
          <p:cNvPr id="19" name="Graphic 18" descr="Clipboard Badge with solid fill">
            <a:extLst>
              <a:ext uri="{FF2B5EF4-FFF2-40B4-BE49-F238E27FC236}">
                <a16:creationId xmlns:a16="http://schemas.microsoft.com/office/drawing/2014/main" id="{E7895FAE-5C7D-CC91-47B0-36155BC3F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402" y="3069202"/>
            <a:ext cx="3145107" cy="31451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2F2E87-9557-3595-9772-790632DE5994}"/>
              </a:ext>
            </a:extLst>
          </p:cNvPr>
          <p:cNvCxnSpPr>
            <a:cxnSpLocks/>
          </p:cNvCxnSpPr>
          <p:nvPr/>
        </p:nvCxnSpPr>
        <p:spPr>
          <a:xfrm flipH="1">
            <a:off x="12268200" y="4800599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4">
            <a:extLst>
              <a:ext uri="{FF2B5EF4-FFF2-40B4-BE49-F238E27FC236}">
                <a16:creationId xmlns:a16="http://schemas.microsoft.com/office/drawing/2014/main" id="{A6C6671C-1B9E-DE79-6ADC-8EF7C91AACCD}"/>
              </a:ext>
            </a:extLst>
          </p:cNvPr>
          <p:cNvSpPr/>
          <p:nvPr/>
        </p:nvSpPr>
        <p:spPr>
          <a:xfrm>
            <a:off x="1524000" y="2652963"/>
            <a:ext cx="3276600" cy="3429000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4A5464-37B7-D875-5925-96D7D994F57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24300"/>
            <a:ext cx="3048000" cy="3048000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86536E9D-4CA8-BBE8-236B-C07E67BEB5DD}"/>
              </a:ext>
            </a:extLst>
          </p:cNvPr>
          <p:cNvSpPr txBox="1"/>
          <p:nvPr/>
        </p:nvSpPr>
        <p:spPr>
          <a:xfrm>
            <a:off x="7778678" y="6855679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8D556A44-C9EA-1CD5-F978-97FF5F8A9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96591" y="6652302"/>
            <a:ext cx="940194" cy="9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8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E0408F26-93B2-5F5D-71AB-B24EC11A2134}"/>
              </a:ext>
            </a:extLst>
          </p:cNvPr>
          <p:cNvSpPr txBox="1"/>
          <p:nvPr/>
        </p:nvSpPr>
        <p:spPr>
          <a:xfrm>
            <a:off x="2074790" y="11094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9FED906-91D5-4817-A5A9-8ED4DED89D13}"/>
              </a:ext>
            </a:extLst>
          </p:cNvPr>
          <p:cNvSpPr txBox="1"/>
          <p:nvPr/>
        </p:nvSpPr>
        <p:spPr>
          <a:xfrm>
            <a:off x="12730414" y="6855679"/>
            <a:ext cx="4561972" cy="2966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pic>
        <p:nvPicPr>
          <p:cNvPr id="19" name="Graphic 18" descr="Clipboard Badge with solid fill">
            <a:extLst>
              <a:ext uri="{FF2B5EF4-FFF2-40B4-BE49-F238E27FC236}">
                <a16:creationId xmlns:a16="http://schemas.microsoft.com/office/drawing/2014/main" id="{E7895FAE-5C7D-CC91-47B0-36155BC3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7402" y="3069202"/>
            <a:ext cx="3145107" cy="31451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2F2E87-9557-3595-9772-790632DE5994}"/>
              </a:ext>
            </a:extLst>
          </p:cNvPr>
          <p:cNvCxnSpPr>
            <a:cxnSpLocks/>
          </p:cNvCxnSpPr>
          <p:nvPr/>
        </p:nvCxnSpPr>
        <p:spPr>
          <a:xfrm flipH="1">
            <a:off x="12268200" y="4800599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FE9F29D3-7D74-67A5-8A16-D9268A8FF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79291" y="8855805"/>
            <a:ext cx="940195" cy="940195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C960CB60-05DA-E3D3-160E-A2CFCCFD1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79290" y="7823397"/>
            <a:ext cx="940195" cy="940195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63A77CC-5DB6-DCE8-85A6-E086C448B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3431" y="6844639"/>
            <a:ext cx="940195" cy="940195"/>
          </a:xfrm>
          <a:prstGeom prst="rect">
            <a:avLst/>
          </a:prstGeom>
        </p:spPr>
      </p:pic>
      <p:pic>
        <p:nvPicPr>
          <p:cNvPr id="11" name="Picture 10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FF02F387-D2F5-F3D2-F153-8244954ED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7806751" y="3519236"/>
            <a:ext cx="4156651" cy="25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22C230-753E-F0C7-E3F0-64F49BBB1B80}"/>
              </a:ext>
            </a:extLst>
          </p:cNvPr>
          <p:cNvCxnSpPr>
            <a:cxnSpLocks/>
          </p:cNvCxnSpPr>
          <p:nvPr/>
        </p:nvCxnSpPr>
        <p:spPr>
          <a:xfrm flipH="1">
            <a:off x="6009774" y="4862763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23F25340-A4AC-D79E-71E1-B8D53A7477E9}"/>
              </a:ext>
            </a:extLst>
          </p:cNvPr>
          <p:cNvSpPr txBox="1"/>
          <p:nvPr/>
        </p:nvSpPr>
        <p:spPr>
          <a:xfrm>
            <a:off x="7778678" y="6855679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8C0D9E98-795A-5A7E-29F0-AACBCCB4058A}"/>
              </a:ext>
            </a:extLst>
          </p:cNvPr>
          <p:cNvSpPr txBox="1"/>
          <p:nvPr/>
        </p:nvSpPr>
        <p:spPr>
          <a:xfrm>
            <a:off x="609600" y="6883203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E74A0827-FA18-2C8B-793F-DA827FED2541}"/>
              </a:ext>
            </a:extLst>
          </p:cNvPr>
          <p:cNvSpPr/>
          <p:nvPr/>
        </p:nvSpPr>
        <p:spPr>
          <a:xfrm>
            <a:off x="1524000" y="2652963"/>
            <a:ext cx="3276600" cy="3429000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50A268-533B-E6F6-6E89-7F3B03C77BC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243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E0408F26-93B2-5F5D-71AB-B24EC11A2134}"/>
              </a:ext>
            </a:extLst>
          </p:cNvPr>
          <p:cNvSpPr txBox="1"/>
          <p:nvPr/>
        </p:nvSpPr>
        <p:spPr>
          <a:xfrm>
            <a:off x="2074790" y="11094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9FED906-91D5-4817-A5A9-8ED4DED89D13}"/>
              </a:ext>
            </a:extLst>
          </p:cNvPr>
          <p:cNvSpPr txBox="1"/>
          <p:nvPr/>
        </p:nvSpPr>
        <p:spPr>
          <a:xfrm>
            <a:off x="12730414" y="6855679"/>
            <a:ext cx="4561972" cy="2966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pic>
        <p:nvPicPr>
          <p:cNvPr id="5" name="Picture 4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A68E9016-2A99-4E9D-EC1B-521A12E04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7806751" y="3519236"/>
            <a:ext cx="4156651" cy="25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2335DF-E10F-3B48-B130-11349E7E7820}"/>
              </a:ext>
            </a:extLst>
          </p:cNvPr>
          <p:cNvCxnSpPr>
            <a:cxnSpLocks/>
          </p:cNvCxnSpPr>
          <p:nvPr/>
        </p:nvCxnSpPr>
        <p:spPr>
          <a:xfrm flipH="1">
            <a:off x="6009774" y="4862763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7">
            <a:extLst>
              <a:ext uri="{FF2B5EF4-FFF2-40B4-BE49-F238E27FC236}">
                <a16:creationId xmlns:a16="http://schemas.microsoft.com/office/drawing/2014/main" id="{01AF8BB2-EDF0-2AF4-E344-BE90DED7F661}"/>
              </a:ext>
            </a:extLst>
          </p:cNvPr>
          <p:cNvSpPr txBox="1"/>
          <p:nvPr/>
        </p:nvSpPr>
        <p:spPr>
          <a:xfrm>
            <a:off x="7778678" y="6855679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F7E746D-EA0C-2257-F4B8-46EA06EF4D9A}"/>
              </a:ext>
            </a:extLst>
          </p:cNvPr>
          <p:cNvSpPr txBox="1"/>
          <p:nvPr/>
        </p:nvSpPr>
        <p:spPr>
          <a:xfrm>
            <a:off x="609600" y="6883203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</a:p>
        </p:txBody>
      </p:sp>
      <p:pic>
        <p:nvPicPr>
          <p:cNvPr id="19" name="Graphic 18" descr="Clipboard Badge with solid fill">
            <a:extLst>
              <a:ext uri="{FF2B5EF4-FFF2-40B4-BE49-F238E27FC236}">
                <a16:creationId xmlns:a16="http://schemas.microsoft.com/office/drawing/2014/main" id="{E7895FAE-5C7D-CC91-47B0-36155BC3F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402" y="3069202"/>
            <a:ext cx="3145107" cy="31451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2F2E87-9557-3595-9772-790632DE5994}"/>
              </a:ext>
            </a:extLst>
          </p:cNvPr>
          <p:cNvCxnSpPr>
            <a:cxnSpLocks/>
          </p:cNvCxnSpPr>
          <p:nvPr/>
        </p:nvCxnSpPr>
        <p:spPr>
          <a:xfrm flipH="1">
            <a:off x="12268200" y="4800599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FE9F29D3-7D74-67A5-8A16-D9268A8FF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9291" y="8855805"/>
            <a:ext cx="940195" cy="940195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C960CB60-05DA-E3D3-160E-A2CFCCFD1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9290" y="7823397"/>
            <a:ext cx="940195" cy="940195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63A77CC-5DB6-DCE8-85A6-E086C448B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3431" y="6844639"/>
            <a:ext cx="940195" cy="940195"/>
          </a:xfrm>
          <a:prstGeom prst="rect">
            <a:avLst/>
          </a:prstGeom>
        </p:spPr>
      </p:pic>
      <p:pic>
        <p:nvPicPr>
          <p:cNvPr id="11" name="Graphic 10" descr="Tick with solid fill">
            <a:extLst>
              <a:ext uri="{FF2B5EF4-FFF2-40B4-BE49-F238E27FC236}">
                <a16:creationId xmlns:a16="http://schemas.microsoft.com/office/drawing/2014/main" id="{64EDA95A-9001-E0BC-5A1B-1EF337458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8789" y="6669916"/>
            <a:ext cx="940194" cy="940194"/>
          </a:xfrm>
          <a:prstGeom prst="rect">
            <a:avLst/>
          </a:prstGeom>
        </p:spPr>
      </p:pic>
      <p:sp>
        <p:nvSpPr>
          <p:cNvPr id="14" name="Freeform 14">
            <a:extLst>
              <a:ext uri="{FF2B5EF4-FFF2-40B4-BE49-F238E27FC236}">
                <a16:creationId xmlns:a16="http://schemas.microsoft.com/office/drawing/2014/main" id="{3ECE83A2-5B5F-E5D3-D2B9-A15D299BF484}"/>
              </a:ext>
            </a:extLst>
          </p:cNvPr>
          <p:cNvSpPr/>
          <p:nvPr/>
        </p:nvSpPr>
        <p:spPr>
          <a:xfrm>
            <a:off x="1524000" y="2652963"/>
            <a:ext cx="3276600" cy="3429000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067D7DF-A849-1324-9202-16B5B2BF1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243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E0408F26-93B2-5F5D-71AB-B24EC11A2134}"/>
              </a:ext>
            </a:extLst>
          </p:cNvPr>
          <p:cNvSpPr txBox="1"/>
          <p:nvPr/>
        </p:nvSpPr>
        <p:spPr>
          <a:xfrm>
            <a:off x="2074790" y="1109451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9FED906-91D5-4817-A5A9-8ED4DED89D13}"/>
              </a:ext>
            </a:extLst>
          </p:cNvPr>
          <p:cNvSpPr txBox="1"/>
          <p:nvPr/>
        </p:nvSpPr>
        <p:spPr>
          <a:xfrm>
            <a:off x="12730414" y="6855679"/>
            <a:ext cx="4561972" cy="2966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01AF8BB2-EDF0-2AF4-E344-BE90DED7F661}"/>
              </a:ext>
            </a:extLst>
          </p:cNvPr>
          <p:cNvSpPr txBox="1"/>
          <p:nvPr/>
        </p:nvSpPr>
        <p:spPr>
          <a:xfrm>
            <a:off x="7778678" y="6855679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F7E746D-EA0C-2257-F4B8-46EA06EF4D9A}"/>
              </a:ext>
            </a:extLst>
          </p:cNvPr>
          <p:cNvSpPr txBox="1"/>
          <p:nvPr/>
        </p:nvSpPr>
        <p:spPr>
          <a:xfrm>
            <a:off x="609600" y="6883203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91762EC-BDF1-90B1-D97B-4DD34CC1BC48}"/>
              </a:ext>
            </a:extLst>
          </p:cNvPr>
          <p:cNvSpPr/>
          <p:nvPr/>
        </p:nvSpPr>
        <p:spPr>
          <a:xfrm>
            <a:off x="1524000" y="2652963"/>
            <a:ext cx="3276600" cy="3429000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0182B5-B0E6-D073-1811-585BBEC17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24300"/>
            <a:ext cx="3048000" cy="3048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FE9F29D3-7D74-67A5-8A16-D9268A8FF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9291" y="8855805"/>
            <a:ext cx="940195" cy="940195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C960CB60-05DA-E3D3-160E-A2CFCCFD1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9290" y="7823397"/>
            <a:ext cx="940195" cy="940195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63A77CC-5DB6-DCE8-85A6-E086C448B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3431" y="6844639"/>
            <a:ext cx="940195" cy="940195"/>
          </a:xfrm>
          <a:prstGeom prst="rect">
            <a:avLst/>
          </a:prstGeom>
        </p:spPr>
      </p:pic>
      <p:pic>
        <p:nvPicPr>
          <p:cNvPr id="11" name="Graphic 10" descr="Tick with solid fill">
            <a:extLst>
              <a:ext uri="{FF2B5EF4-FFF2-40B4-BE49-F238E27FC236}">
                <a16:creationId xmlns:a16="http://schemas.microsoft.com/office/drawing/2014/main" id="{64EDA95A-9001-E0BC-5A1B-1EF337458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8789" y="6669916"/>
            <a:ext cx="940194" cy="940194"/>
          </a:xfrm>
          <a:prstGeom prst="rect">
            <a:avLst/>
          </a:prstGeom>
        </p:spPr>
      </p:pic>
      <p:pic>
        <p:nvPicPr>
          <p:cNvPr id="14" name="Graphic 13" descr="Tick with solid fill">
            <a:extLst>
              <a:ext uri="{FF2B5EF4-FFF2-40B4-BE49-F238E27FC236}">
                <a16:creationId xmlns:a16="http://schemas.microsoft.com/office/drawing/2014/main" id="{8FF7A9F3-B4EE-B665-BAEE-19786D870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36207" y="6687234"/>
            <a:ext cx="940194" cy="940194"/>
          </a:xfrm>
          <a:prstGeom prst="rect">
            <a:avLst/>
          </a:prstGeom>
        </p:spPr>
      </p:pic>
      <p:pic>
        <p:nvPicPr>
          <p:cNvPr id="15" name="Picture 14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05F1C99E-9E92-4D00-4C8C-EFBB018F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7806751" y="3519236"/>
            <a:ext cx="4156651" cy="25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10221-A4C5-9385-B885-8AB44F3AA709}"/>
              </a:ext>
            </a:extLst>
          </p:cNvPr>
          <p:cNvCxnSpPr>
            <a:cxnSpLocks/>
          </p:cNvCxnSpPr>
          <p:nvPr/>
        </p:nvCxnSpPr>
        <p:spPr>
          <a:xfrm flipH="1">
            <a:off x="6009774" y="4862763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lipboard Badge with solid fill">
            <a:extLst>
              <a:ext uri="{FF2B5EF4-FFF2-40B4-BE49-F238E27FC236}">
                <a16:creationId xmlns:a16="http://schemas.microsoft.com/office/drawing/2014/main" id="{0F5DA74C-09A0-9730-BD74-02C9E1B8F1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87402" y="3069202"/>
            <a:ext cx="3145107" cy="31451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54CCB2-4F58-1C48-89D3-5449178A8B5B}"/>
              </a:ext>
            </a:extLst>
          </p:cNvPr>
          <p:cNvCxnSpPr>
            <a:cxnSpLocks/>
          </p:cNvCxnSpPr>
          <p:nvPr/>
        </p:nvCxnSpPr>
        <p:spPr>
          <a:xfrm flipH="1">
            <a:off x="12268200" y="4800599"/>
            <a:ext cx="1796977" cy="0"/>
          </a:xfrm>
          <a:prstGeom prst="straightConnector1">
            <a:avLst/>
          </a:prstGeom>
          <a:ln w="2381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02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26289" y="7824725"/>
            <a:ext cx="2610816" cy="1433575"/>
            <a:chOff x="0" y="0"/>
            <a:chExt cx="3481088" cy="1911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1088" cy="1911434"/>
            </a:xfrm>
            <a:custGeom>
              <a:avLst/>
              <a:gdLst/>
              <a:ahLst/>
              <a:cxnLst/>
              <a:rect l="l" t="t" r="r" b="b"/>
              <a:pathLst>
                <a:path w="3481088" h="1911434">
                  <a:moveTo>
                    <a:pt x="0" y="0"/>
                  </a:moveTo>
                  <a:lnTo>
                    <a:pt x="3481088" y="0"/>
                  </a:lnTo>
                  <a:lnTo>
                    <a:pt x="3481088" y="1911434"/>
                  </a:lnTo>
                  <a:lnTo>
                    <a:pt x="0" y="191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90917" y="1264900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15736" y="587882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05124" y="178966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86795" y="178966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714125" y="587882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29133" y="1264900"/>
              <a:ext cx="265457" cy="24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5"/>
                </a:lnSpc>
              </a:pPr>
              <a:r>
                <a:rPr lang="en-US" sz="1295">
                  <a:solidFill>
                    <a:srgbClr val="000000"/>
                  </a:solidFill>
                  <a:latin typeface="Now Bold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830505" y="4485067"/>
            <a:ext cx="1363986" cy="1316867"/>
          </a:xfrm>
          <a:custGeom>
            <a:avLst/>
            <a:gdLst/>
            <a:ahLst/>
            <a:cxnLst/>
            <a:rect l="l" t="t" r="r" b="b"/>
            <a:pathLst>
              <a:path w="1363986" h="1316867">
                <a:moveTo>
                  <a:pt x="0" y="0"/>
                </a:moveTo>
                <a:lnTo>
                  <a:pt x="1363986" y="0"/>
                </a:lnTo>
                <a:lnTo>
                  <a:pt x="1363986" y="1316866"/>
                </a:lnTo>
                <a:lnTo>
                  <a:pt x="0" y="131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357732">
            <a:off x="4524112" y="2745786"/>
            <a:ext cx="2700416" cy="816876"/>
          </a:xfrm>
          <a:custGeom>
            <a:avLst/>
            <a:gdLst/>
            <a:ahLst/>
            <a:cxnLst/>
            <a:rect l="l" t="t" r="r" b="b"/>
            <a:pathLst>
              <a:path w="2700416" h="816876">
                <a:moveTo>
                  <a:pt x="0" y="0"/>
                </a:moveTo>
                <a:lnTo>
                  <a:pt x="2700416" y="0"/>
                </a:lnTo>
                <a:lnTo>
                  <a:pt x="2700416" y="816876"/>
                </a:lnTo>
                <a:lnTo>
                  <a:pt x="0" y="816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273807" y="1740580"/>
            <a:ext cx="1925935" cy="192592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6447" t="-5415" r="-5415" b="-6447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4410970" y="7752841"/>
            <a:ext cx="1329838" cy="1329838"/>
          </a:xfrm>
          <a:custGeom>
            <a:avLst/>
            <a:gdLst/>
            <a:ahLst/>
            <a:cxnLst/>
            <a:rect l="l" t="t" r="r" b="b"/>
            <a:pathLst>
              <a:path w="1329838" h="1329838">
                <a:moveTo>
                  <a:pt x="0" y="0"/>
                </a:moveTo>
                <a:lnTo>
                  <a:pt x="1329839" y="0"/>
                </a:lnTo>
                <a:lnTo>
                  <a:pt x="1329839" y="1329838"/>
                </a:lnTo>
                <a:lnTo>
                  <a:pt x="0" y="1329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46540" y="7752841"/>
            <a:ext cx="1194921" cy="1359796"/>
          </a:xfrm>
          <a:custGeom>
            <a:avLst/>
            <a:gdLst/>
            <a:ahLst/>
            <a:cxnLst/>
            <a:rect l="l" t="t" r="r" b="b"/>
            <a:pathLst>
              <a:path w="1194921" h="1359796">
                <a:moveTo>
                  <a:pt x="0" y="0"/>
                </a:moveTo>
                <a:lnTo>
                  <a:pt x="1194920" y="0"/>
                </a:lnTo>
                <a:lnTo>
                  <a:pt x="1194920" y="1359796"/>
                </a:lnTo>
                <a:lnTo>
                  <a:pt x="0" y="1359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230715" y="6573321"/>
            <a:ext cx="3028585" cy="253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DR grade scale recommended by the Ministry of Health NZ. </a:t>
            </a:r>
          </a:p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0 - Healthy</a:t>
            </a:r>
          </a:p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1 - Minimal DR</a:t>
            </a:r>
          </a:p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2 - Mild DR</a:t>
            </a:r>
          </a:p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3 - Moderate DR</a:t>
            </a:r>
          </a:p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4 - Severe DR</a:t>
            </a:r>
          </a:p>
          <a:p>
            <a:pPr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5 - Proliferative DR</a:t>
            </a:r>
          </a:p>
        </p:txBody>
      </p:sp>
      <p:sp>
        <p:nvSpPr>
          <p:cNvPr id="17" name="Freeform 17"/>
          <p:cNvSpPr/>
          <p:nvPr/>
        </p:nvSpPr>
        <p:spPr>
          <a:xfrm rot="-143944">
            <a:off x="5751867" y="8018755"/>
            <a:ext cx="1876531" cy="567651"/>
          </a:xfrm>
          <a:custGeom>
            <a:avLst/>
            <a:gdLst/>
            <a:ahLst/>
            <a:cxnLst/>
            <a:rect l="l" t="t" r="r" b="b"/>
            <a:pathLst>
              <a:path w="1876531" h="567651">
                <a:moveTo>
                  <a:pt x="0" y="0"/>
                </a:moveTo>
                <a:lnTo>
                  <a:pt x="1876532" y="0"/>
                </a:lnTo>
                <a:lnTo>
                  <a:pt x="1876532" y="567651"/>
                </a:lnTo>
                <a:lnTo>
                  <a:pt x="0" y="56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8263177" flipH="1">
            <a:off x="2635567" y="6413921"/>
            <a:ext cx="2060330" cy="623250"/>
          </a:xfrm>
          <a:custGeom>
            <a:avLst/>
            <a:gdLst/>
            <a:ahLst/>
            <a:cxnLst/>
            <a:rect l="l" t="t" r="r" b="b"/>
            <a:pathLst>
              <a:path w="2060330" h="623250">
                <a:moveTo>
                  <a:pt x="2060330" y="0"/>
                </a:moveTo>
                <a:lnTo>
                  <a:pt x="0" y="0"/>
                </a:lnTo>
                <a:lnTo>
                  <a:pt x="0" y="623249"/>
                </a:lnTo>
                <a:lnTo>
                  <a:pt x="2060330" y="623249"/>
                </a:lnTo>
                <a:lnTo>
                  <a:pt x="20603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237230" y="1205620"/>
            <a:ext cx="2148578" cy="26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  <a:spcBef>
                <a:spcPct val="0"/>
              </a:spcBef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1. Retinal image.</a:t>
            </a:r>
          </a:p>
        </p:txBody>
      </p:sp>
      <p:sp>
        <p:nvSpPr>
          <p:cNvPr id="20" name="TextBox 20"/>
          <p:cNvSpPr txBox="1"/>
          <p:nvPr/>
        </p:nvSpPr>
        <p:spPr>
          <a:xfrm rot="1420989">
            <a:off x="3523679" y="5373653"/>
            <a:ext cx="2227762" cy="26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  <a:spcBef>
                <a:spcPct val="0"/>
              </a:spcBef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3. Input to model. </a:t>
            </a:r>
          </a:p>
        </p:txBody>
      </p:sp>
      <p:sp>
        <p:nvSpPr>
          <p:cNvPr id="21" name="TextBox 21"/>
          <p:cNvSpPr txBox="1"/>
          <p:nvPr/>
        </p:nvSpPr>
        <p:spPr>
          <a:xfrm rot="-702874">
            <a:off x="4299157" y="2547537"/>
            <a:ext cx="2148578" cy="26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  <a:spcBef>
                <a:spcPct val="0"/>
              </a:spcBef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2. Upload to web. </a:t>
            </a:r>
          </a:p>
        </p:txBody>
      </p:sp>
      <p:sp>
        <p:nvSpPr>
          <p:cNvPr id="22" name="TextBox 22"/>
          <p:cNvSpPr txBox="1"/>
          <p:nvPr/>
        </p:nvSpPr>
        <p:spPr>
          <a:xfrm rot="-121451">
            <a:off x="6199518" y="7672125"/>
            <a:ext cx="2148578" cy="26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  <a:spcBef>
                <a:spcPct val="0"/>
              </a:spcBef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4. Output prediction.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5808" y="7689853"/>
            <a:ext cx="2227762" cy="26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9"/>
              </a:lnSpc>
              <a:spcBef>
                <a:spcPct val="0"/>
              </a:spcBef>
            </a:pPr>
            <a:r>
              <a:rPr lang="en-US" sz="1769">
                <a:solidFill>
                  <a:srgbClr val="000000"/>
                </a:solidFill>
                <a:latin typeface="Times New Roman"/>
              </a:rPr>
              <a:t>5. DR grade</a:t>
            </a:r>
          </a:p>
        </p:txBody>
      </p:sp>
      <p:sp>
        <p:nvSpPr>
          <p:cNvPr id="24" name="Freeform 24"/>
          <p:cNvSpPr/>
          <p:nvPr/>
        </p:nvSpPr>
        <p:spPr>
          <a:xfrm rot="-143944">
            <a:off x="9561424" y="7934835"/>
            <a:ext cx="1876531" cy="567651"/>
          </a:xfrm>
          <a:custGeom>
            <a:avLst/>
            <a:gdLst/>
            <a:ahLst/>
            <a:cxnLst/>
            <a:rect l="l" t="t" r="r" b="b"/>
            <a:pathLst>
              <a:path w="1876531" h="567651">
                <a:moveTo>
                  <a:pt x="0" y="0"/>
                </a:moveTo>
                <a:lnTo>
                  <a:pt x="1876531" y="0"/>
                </a:lnTo>
                <a:lnTo>
                  <a:pt x="1876531" y="567651"/>
                </a:lnTo>
                <a:lnTo>
                  <a:pt x="0" y="56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5870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719" y="-6317613"/>
            <a:ext cx="19685439" cy="9938507"/>
            <a:chOff x="0" y="0"/>
            <a:chExt cx="26247252" cy="1325134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10470109" y="5276468"/>
              <a:ext cx="1371905" cy="1371900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399" t="-6776" r="-6775" b="-6399"/>
                </a:stretch>
              </a:blip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469268" y="2055300"/>
              <a:ext cx="1421473" cy="1421468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10361203">
              <a:off x="8581617" y="1021213"/>
              <a:ext cx="1283928" cy="1283923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1822" t="-5172" r="-22955" b="-4315"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10361203">
              <a:off x="14145480" y="2970989"/>
              <a:ext cx="1170814" cy="1170809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2032532" y="1663175"/>
              <a:ext cx="1238063" cy="1238058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359939" y="11883943"/>
              <a:ext cx="1367405" cy="1367400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5386050" y="9189284"/>
              <a:ext cx="1355450" cy="1355444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4327757" y="7106490"/>
              <a:ext cx="1092322" cy="1092318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6964" t="-7529" r="-7528" b="-6964"/>
                </a:stretch>
              </a:blipFill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-10361203">
              <a:off x="18983828" y="4472035"/>
              <a:ext cx="1089595" cy="1089591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 rot="-10361203">
              <a:off x="21906270" y="8287617"/>
              <a:ext cx="1490586" cy="1490580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7551505" y="0"/>
              <a:ext cx="1367405" cy="1367400"/>
              <a:chOff x="0" y="0"/>
              <a:chExt cx="6350000" cy="63499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5276468"/>
              <a:ext cx="1355450" cy="1355444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 rot="-10361203">
              <a:off x="25092739" y="4276473"/>
              <a:ext cx="1089595" cy="1089591"/>
              <a:chOff x="0" y="0"/>
              <a:chExt cx="6350000" cy="63499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6325592" y="971550"/>
            <a:ext cx="5636816" cy="1040731"/>
            <a:chOff x="0" y="-76200"/>
            <a:chExt cx="7515755" cy="138764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76200"/>
              <a:ext cx="5529678" cy="75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92"/>
                </a:lnSpc>
                <a:spcBef>
                  <a:spcPct val="0"/>
                </a:spcBef>
              </a:pPr>
              <a:r>
                <a:rPr lang="en-US" sz="3910" b="1" dirty="0">
                  <a:solidFill>
                    <a:srgbClr val="3C7F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87513" y="757186"/>
              <a:ext cx="5828242" cy="55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8"/>
                </a:lnSpc>
              </a:pPr>
              <a:r>
                <a:rPr lang="en-US" sz="3910" b="1">
                  <a:solidFill>
                    <a:srgbClr val="D34A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Diabetic Eye Health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2123" y="767433"/>
              <a:ext cx="4775927" cy="251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30"/>
                </a:lnSpc>
              </a:pPr>
              <a:r>
                <a:rPr lang="en-US" sz="1164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Diagnosing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22997" y="3635637"/>
            <a:ext cx="15042005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of losing sight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71235" y="5530087"/>
            <a:ext cx="16144168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 cause of preventable blindness in the world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2767491" y="-10001174"/>
            <a:ext cx="21754211" cy="11174533"/>
            <a:chOff x="0" y="0"/>
            <a:chExt cx="29005614" cy="1489937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-3074397">
              <a:off x="7789376" y="2715303"/>
              <a:ext cx="3751781" cy="3751766"/>
              <a:chOff x="0" y="0"/>
              <a:chExt cx="6350000" cy="63499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583" t="-8935" r="-27946" b="-7148"/>
                </a:stretch>
              </a:blip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-6213077">
              <a:off x="7789376" y="9808138"/>
              <a:ext cx="3751781" cy="3751766"/>
              <a:chOff x="0" y="0"/>
              <a:chExt cx="6350000" cy="634997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15767050" y="0"/>
              <a:ext cx="4629928" cy="4629910"/>
              <a:chOff x="0" y="0"/>
              <a:chExt cx="6350000" cy="6349975"/>
            </a:xfrm>
          </p:grpSpPr>
          <p:sp>
            <p:nvSpPr>
              <p:cNvPr id="41" name="Freeform 41"/>
              <p:cNvSpPr/>
              <p:nvPr/>
            </p:nvSpPr>
            <p:spPr>
              <a:xfrm rot="2149041">
                <a:off x="-425705" y="-425722"/>
                <a:ext cx="7201403" cy="7201419"/>
              </a:xfrm>
              <a:custGeom>
                <a:avLst/>
                <a:gdLst/>
                <a:ahLst/>
                <a:cxnLst/>
                <a:rect l="l" t="t" r="r" b="b"/>
                <a:pathLst>
                  <a:path w="7201403" h="7201419">
                    <a:moveTo>
                      <a:pt x="6175292" y="1742720"/>
                    </a:moveTo>
                    <a:cubicBezTo>
                      <a:pt x="7201403" y="3164549"/>
                      <a:pt x="6880588" y="5149124"/>
                      <a:pt x="5458718" y="6175264"/>
                    </a:cubicBezTo>
                    <a:cubicBezTo>
                      <a:pt x="4036827" y="7201419"/>
                      <a:pt x="2052273" y="6880590"/>
                      <a:pt x="1026162" y="5458760"/>
                    </a:cubicBezTo>
                    <a:cubicBezTo>
                      <a:pt x="0" y="4036859"/>
                      <a:pt x="320801" y="2052310"/>
                      <a:pt x="1742692" y="1026155"/>
                    </a:cubicBezTo>
                    <a:cubicBezTo>
                      <a:pt x="3164583" y="0"/>
                      <a:pt x="5149130" y="320818"/>
                      <a:pt x="6175292" y="174272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3426" t="-5612" r="-23706" b="-5619"/>
                </a:stretch>
              </a:blipFill>
            </p:spPr>
          </p:sp>
        </p:grp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6245655">
              <a:off x="24853498" y="2715303"/>
              <a:ext cx="3751781" cy="3751766"/>
              <a:chOff x="0" y="0"/>
              <a:chExt cx="6350000" cy="63499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5063" r="-25063"/>
                </a:stretch>
              </a:blip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-3090557">
              <a:off x="21528062" y="10387691"/>
              <a:ext cx="3751781" cy="3751766"/>
              <a:chOff x="0" y="0"/>
              <a:chExt cx="6350000" cy="634997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24346" t="-6226" r="-30123" b="-10596"/>
                </a:stretch>
              </a:blipFill>
            </p:spPr>
          </p:sp>
        </p:grp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0" y="7097583"/>
              <a:ext cx="4629928" cy="4629910"/>
              <a:chOff x="0" y="0"/>
              <a:chExt cx="6350000" cy="634997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7785" r="-7785"/>
                </a:stretch>
              </a:blipFill>
            </p:spPr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DF45796-5E72-7428-1328-04EF4E05794F}"/>
              </a:ext>
            </a:extLst>
          </p:cNvPr>
          <p:cNvSpPr txBox="1"/>
          <p:nvPr/>
        </p:nvSpPr>
        <p:spPr>
          <a:xfrm>
            <a:off x="7282432" y="8690410"/>
            <a:ext cx="177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2040, over </a:t>
            </a:r>
          </a:p>
          <a:p>
            <a:pPr algn="ctr"/>
            <a:r>
              <a:rPr lang="en-NZ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million </a:t>
            </a:r>
          </a:p>
          <a:p>
            <a:pPr algn="ctr"/>
            <a:r>
              <a:rPr lang="en-NZ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with diabetes will </a:t>
            </a:r>
          </a:p>
          <a:p>
            <a:pPr algn="ctr"/>
            <a:r>
              <a:rPr lang="en-NZ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 regular eye checks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9233" y="-12356695"/>
            <a:ext cx="19685439" cy="9938507"/>
            <a:chOff x="0" y="0"/>
            <a:chExt cx="26247252" cy="1325134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10470109" y="5276468"/>
              <a:ext cx="1371905" cy="1371900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399" t="-6776" r="-6775" b="-6399"/>
                </a:stretch>
              </a:blip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469268" y="2055300"/>
              <a:ext cx="1421473" cy="1421468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10361203">
              <a:off x="8581617" y="1021213"/>
              <a:ext cx="1283928" cy="1283923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1822" t="-5172" r="-22955" b="-4315"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10361203">
              <a:off x="14145480" y="2970989"/>
              <a:ext cx="1170814" cy="1170809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2032532" y="1663175"/>
              <a:ext cx="1238063" cy="1238058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410" t="-4705" r="-4705" b="-9411"/>
                </a:stretch>
              </a:blip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359939" y="11883943"/>
              <a:ext cx="1367405" cy="1367400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5386050" y="9189284"/>
              <a:ext cx="1355450" cy="1355444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4327757" y="7106490"/>
              <a:ext cx="1092322" cy="1092318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6964" t="-7529" r="-7528" b="-6964"/>
                </a:stretch>
              </a:blipFill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-10361203">
              <a:off x="18983828" y="4472035"/>
              <a:ext cx="1089595" cy="1089591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 rot="-10361203">
              <a:off x="21906270" y="8287617"/>
              <a:ext cx="1490586" cy="1490580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>
                  <a:alphaModFix amt="85000"/>
                </a:blip>
                <a:stretch>
                  <a:fillRect l="-16666" r="-16666"/>
                </a:stretch>
              </a:blipFill>
            </p:spPr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7551505" y="0"/>
              <a:ext cx="1367405" cy="1367400"/>
              <a:chOff x="0" y="0"/>
              <a:chExt cx="6350000" cy="63499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>
                  <a:alphaModFix amt="85000"/>
                </a:blip>
                <a:stretch>
                  <a:fillRect l="-36363" t="-6493" r="-35551" b="-8117"/>
                </a:stretch>
              </a:blip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5276468"/>
              <a:ext cx="1355450" cy="1355444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25063" r="-25063"/>
                </a:stretch>
              </a:blipFill>
            </p:spPr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 rot="-10361203">
              <a:off x="25092739" y="4276473"/>
              <a:ext cx="1089595" cy="1089591"/>
              <a:chOff x="0" y="0"/>
              <a:chExt cx="6350000" cy="63499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alphaModFix amt="85000"/>
                </a:blip>
                <a:stretch>
                  <a:fillRect l="-25926" t="-7400" r="-32937" b="-12701"/>
                </a:stretch>
              </a:blip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-2442701" y="-15952301"/>
            <a:ext cx="21754211" cy="11174533"/>
            <a:chOff x="0" y="0"/>
            <a:chExt cx="29005614" cy="1489937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-3074397">
              <a:off x="7789376" y="2715303"/>
              <a:ext cx="3751781" cy="3751766"/>
              <a:chOff x="0" y="0"/>
              <a:chExt cx="6350000" cy="63499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583" t="-8935" r="-27946" b="-7148"/>
                </a:stretch>
              </a:blip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-6213077">
              <a:off x="7789376" y="9808138"/>
              <a:ext cx="3751781" cy="3751766"/>
              <a:chOff x="0" y="0"/>
              <a:chExt cx="6350000" cy="634997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15767050" y="0"/>
              <a:ext cx="4629928" cy="4629910"/>
              <a:chOff x="0" y="0"/>
              <a:chExt cx="6350000" cy="6349975"/>
            </a:xfrm>
          </p:grpSpPr>
          <p:sp>
            <p:nvSpPr>
              <p:cNvPr id="41" name="Freeform 41"/>
              <p:cNvSpPr/>
              <p:nvPr/>
            </p:nvSpPr>
            <p:spPr>
              <a:xfrm rot="2149041">
                <a:off x="-425705" y="-425722"/>
                <a:ext cx="7201403" cy="7201419"/>
              </a:xfrm>
              <a:custGeom>
                <a:avLst/>
                <a:gdLst/>
                <a:ahLst/>
                <a:cxnLst/>
                <a:rect l="l" t="t" r="r" b="b"/>
                <a:pathLst>
                  <a:path w="7201403" h="7201419">
                    <a:moveTo>
                      <a:pt x="6175292" y="1742720"/>
                    </a:moveTo>
                    <a:cubicBezTo>
                      <a:pt x="7201403" y="3164549"/>
                      <a:pt x="6880588" y="5149124"/>
                      <a:pt x="5458718" y="6175264"/>
                    </a:cubicBezTo>
                    <a:cubicBezTo>
                      <a:pt x="4036827" y="7201419"/>
                      <a:pt x="2052273" y="6880590"/>
                      <a:pt x="1026162" y="5458760"/>
                    </a:cubicBezTo>
                    <a:cubicBezTo>
                      <a:pt x="0" y="4036859"/>
                      <a:pt x="320801" y="2052310"/>
                      <a:pt x="1742692" y="1026155"/>
                    </a:cubicBezTo>
                    <a:cubicBezTo>
                      <a:pt x="3164583" y="0"/>
                      <a:pt x="5149130" y="320818"/>
                      <a:pt x="6175292" y="174272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3426" t="-5612" r="-23706" b="-5619"/>
                </a:stretch>
              </a:blipFill>
            </p:spPr>
          </p:sp>
        </p:grp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6245655">
              <a:off x="24853498" y="2715303"/>
              <a:ext cx="3751781" cy="3751766"/>
              <a:chOff x="0" y="0"/>
              <a:chExt cx="6350000" cy="63499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5063" r="-25063"/>
                </a:stretch>
              </a:blip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-3090557">
              <a:off x="21528062" y="10387691"/>
              <a:ext cx="3751781" cy="3751766"/>
              <a:chOff x="0" y="0"/>
              <a:chExt cx="6350000" cy="634997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24346" t="-6226" r="-30123" b="-10596"/>
                </a:stretch>
              </a:blipFill>
            </p:spPr>
          </p:sp>
        </p:grp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0" y="7097583"/>
              <a:ext cx="4629928" cy="4629910"/>
              <a:chOff x="0" y="0"/>
              <a:chExt cx="6350000" cy="634997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7785" r="-7785"/>
                </a:stretch>
              </a:blipFill>
            </p:spPr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96C4427-79DF-4A2C-8E9C-F226D4D553B3}"/>
              </a:ext>
            </a:extLst>
          </p:cNvPr>
          <p:cNvSpPr txBox="1"/>
          <p:nvPr/>
        </p:nvSpPr>
        <p:spPr>
          <a:xfrm>
            <a:off x="2019224" y="1500568"/>
            <a:ext cx="13724591" cy="7494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9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2040, over </a:t>
            </a:r>
          </a:p>
          <a:p>
            <a:pPr algn="ctr"/>
            <a:r>
              <a:rPr lang="en-NZ" sz="19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million </a:t>
            </a:r>
          </a:p>
          <a:p>
            <a:pPr algn="ctr"/>
            <a:r>
              <a:rPr lang="en-NZ" sz="9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with diabetes will </a:t>
            </a:r>
          </a:p>
          <a:p>
            <a:pPr algn="ctr"/>
            <a:r>
              <a:rPr lang="en-NZ" sz="9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regular eye checks</a:t>
            </a:r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69E475F6-722C-F7FD-33EA-B6A435276AA9}"/>
              </a:ext>
            </a:extLst>
          </p:cNvPr>
          <p:cNvSpPr txBox="1"/>
          <p:nvPr/>
        </p:nvSpPr>
        <p:spPr>
          <a:xfrm>
            <a:off x="1029745" y="-864711"/>
            <a:ext cx="15042005" cy="1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of losing sight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D8C2CB-F3D8-927D-F17F-F2601A0BD32C}"/>
              </a:ext>
            </a:extLst>
          </p:cNvPr>
          <p:cNvSpPr txBox="1"/>
          <p:nvPr/>
        </p:nvSpPr>
        <p:spPr>
          <a:xfrm>
            <a:off x="8608741" y="-1248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566D8E1E-0C70-E20C-9D49-AD8BCBC05065}"/>
              </a:ext>
            </a:extLst>
          </p:cNvPr>
          <p:cNvSpPr txBox="1"/>
          <p:nvPr/>
        </p:nvSpPr>
        <p:spPr>
          <a:xfrm>
            <a:off x="6843914" y="-2122893"/>
            <a:ext cx="2037606" cy="2578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1100" b="1" dirty="0">
                <a:solidFill>
                  <a:srgbClr val="FFFB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Leading cause of preventable blindness in the world</a:t>
            </a:r>
          </a:p>
        </p:txBody>
      </p:sp>
    </p:spTree>
    <p:extLst>
      <p:ext uri="{BB962C8B-B14F-4D97-AF65-F5344CB8AC3E}">
        <p14:creationId xmlns:p14="http://schemas.microsoft.com/office/powerpoint/2010/main" val="263163792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Healed through A.I. | The Age of A.I.">
            <a:hlinkClick r:id="" action="ppaction://media"/>
            <a:extLst>
              <a:ext uri="{FF2B5EF4-FFF2-40B4-BE49-F238E27FC236}">
                <a16:creationId xmlns:a16="http://schemas.microsoft.com/office/drawing/2014/main" id="{42194798-4250-FB32-28C0-5E581395C7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1600" y="752094"/>
            <a:ext cx="15544800" cy="87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7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00"/>
    </mc:Choice>
    <mc:Fallback>
      <p:transition spd="slow" advTm="5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790130" y="894072"/>
            <a:ext cx="14173200" cy="1369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 in NZ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DEC69B-F0EF-728B-297D-1290DF4D5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29" y="1589939"/>
            <a:ext cx="7219950" cy="7219950"/>
          </a:xfrm>
          <a:prstGeom prst="rect">
            <a:avLst/>
          </a:prstGeom>
        </p:spPr>
      </p:pic>
      <p:pic>
        <p:nvPicPr>
          <p:cNvPr id="32" name="Picture 31" descr="A black and white image of a funnel&#10;&#10;Description automatically generated">
            <a:extLst>
              <a:ext uri="{FF2B5EF4-FFF2-40B4-BE49-F238E27FC236}">
                <a16:creationId xmlns:a16="http://schemas.microsoft.com/office/drawing/2014/main" id="{82F1F110-FEE4-F24E-44AE-BBEB763C45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11956"/>
          <a:stretch/>
        </p:blipFill>
        <p:spPr>
          <a:xfrm rot="16200000">
            <a:off x="2794000" y="2124554"/>
            <a:ext cx="6223000" cy="6477000"/>
          </a:xfrm>
          <a:prstGeom prst="rect">
            <a:avLst/>
          </a:prstGeom>
        </p:spPr>
      </p:pic>
      <p:grpSp>
        <p:nvGrpSpPr>
          <p:cNvPr id="49" name="Group 3">
            <a:extLst>
              <a:ext uri="{FF2B5EF4-FFF2-40B4-BE49-F238E27FC236}">
                <a16:creationId xmlns:a16="http://schemas.microsoft.com/office/drawing/2014/main" id="{6647FB54-C82B-9A54-D3A0-62B502B4CA7D}"/>
              </a:ext>
            </a:extLst>
          </p:cNvPr>
          <p:cNvGrpSpPr>
            <a:grpSpLocks noChangeAspect="1"/>
          </p:cNvGrpSpPr>
          <p:nvPr/>
        </p:nvGrpSpPr>
        <p:grpSpPr>
          <a:xfrm>
            <a:off x="3007946" y="3532205"/>
            <a:ext cx="1028929" cy="1028925"/>
            <a:chOff x="0" y="0"/>
            <a:chExt cx="6350000" cy="6349975"/>
          </a:xfrm>
        </p:grpSpPr>
        <p:sp>
          <p:nvSpPr>
            <p:cNvPr id="74" name="Freeform 4">
              <a:extLst>
                <a:ext uri="{FF2B5EF4-FFF2-40B4-BE49-F238E27FC236}">
                  <a16:creationId xmlns:a16="http://schemas.microsoft.com/office/drawing/2014/main" id="{BEE0136D-8917-B21F-4678-FE73B8F6B6E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399" t="-6776" r="-6775" b="-6399"/>
              </a:stretch>
            </a:blipFill>
          </p:spPr>
        </p:sp>
      </p:grpSp>
      <p:grpSp>
        <p:nvGrpSpPr>
          <p:cNvPr id="50" name="Group 5">
            <a:extLst>
              <a:ext uri="{FF2B5EF4-FFF2-40B4-BE49-F238E27FC236}">
                <a16:creationId xmlns:a16="http://schemas.microsoft.com/office/drawing/2014/main" id="{A78288DE-5461-60F4-E921-C0DB6977E503}"/>
              </a:ext>
            </a:extLst>
          </p:cNvPr>
          <p:cNvGrpSpPr>
            <a:grpSpLocks noChangeAspect="1"/>
          </p:cNvGrpSpPr>
          <p:nvPr/>
        </p:nvGrpSpPr>
        <p:grpSpPr>
          <a:xfrm>
            <a:off x="2190319" y="4940469"/>
            <a:ext cx="928548" cy="928545"/>
            <a:chOff x="0" y="0"/>
            <a:chExt cx="6350000" cy="6349975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184EF40-6192-0493-A2F7-A3BBF97C25A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410" t="-4705" r="-4705" b="-9411"/>
              </a:stretch>
            </a:blip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5A345836-45A2-ADF1-58EA-B2901B17B1DF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6213170" y="4861611"/>
            <a:ext cx="878111" cy="878107"/>
            <a:chOff x="0" y="0"/>
            <a:chExt cx="6350000" cy="6349975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34438DD5-B0CE-311C-6B4A-E50FCDF0893F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l="-16666" r="-16666"/>
              </a:stretch>
            </a:blipFill>
          </p:spPr>
        </p:sp>
      </p:grpSp>
      <p:grpSp>
        <p:nvGrpSpPr>
          <p:cNvPr id="53" name="Group 11">
            <a:extLst>
              <a:ext uri="{FF2B5EF4-FFF2-40B4-BE49-F238E27FC236}">
                <a16:creationId xmlns:a16="http://schemas.microsoft.com/office/drawing/2014/main" id="{1A7DB79B-B6E0-BEBA-974E-58D4DEAF8846}"/>
              </a:ext>
            </a:extLst>
          </p:cNvPr>
          <p:cNvGrpSpPr>
            <a:grpSpLocks noChangeAspect="1"/>
          </p:cNvGrpSpPr>
          <p:nvPr/>
        </p:nvGrpSpPr>
        <p:grpSpPr>
          <a:xfrm>
            <a:off x="3436585" y="4847962"/>
            <a:ext cx="928547" cy="928543"/>
            <a:chOff x="0" y="0"/>
            <a:chExt cx="6350000" cy="6349975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F4C42D15-3EC4-7066-DB39-FAC9B2633BE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410" t="-4705" r="-4705" b="-9411"/>
              </a:stretch>
            </a:blipFill>
          </p:spPr>
        </p:sp>
      </p:grpSp>
      <p:grpSp>
        <p:nvGrpSpPr>
          <p:cNvPr id="54" name="Group 13">
            <a:extLst>
              <a:ext uri="{FF2B5EF4-FFF2-40B4-BE49-F238E27FC236}">
                <a16:creationId xmlns:a16="http://schemas.microsoft.com/office/drawing/2014/main" id="{B9C7A306-2D3E-D10A-B5BD-76A9DB8AABA0}"/>
              </a:ext>
            </a:extLst>
          </p:cNvPr>
          <p:cNvGrpSpPr>
            <a:grpSpLocks noChangeAspect="1"/>
          </p:cNvGrpSpPr>
          <p:nvPr/>
        </p:nvGrpSpPr>
        <p:grpSpPr>
          <a:xfrm>
            <a:off x="2306675" y="6100612"/>
            <a:ext cx="1025554" cy="1025550"/>
            <a:chOff x="0" y="0"/>
            <a:chExt cx="6350000" cy="6349975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78B10AC-6DC6-180C-5E29-92579037795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alphaModFix amt="85000"/>
              </a:blip>
              <a:stretch>
                <a:fillRect l="-36363" t="-6493" r="-35551" b="-8117"/>
              </a:stretch>
            </a:blipFill>
          </p:spPr>
        </p:sp>
      </p:grpSp>
      <p:grpSp>
        <p:nvGrpSpPr>
          <p:cNvPr id="55" name="Group 15">
            <a:extLst>
              <a:ext uri="{FF2B5EF4-FFF2-40B4-BE49-F238E27FC236}">
                <a16:creationId xmlns:a16="http://schemas.microsoft.com/office/drawing/2014/main" id="{90F071E9-4876-46B9-22CF-73998942DC05}"/>
              </a:ext>
            </a:extLst>
          </p:cNvPr>
          <p:cNvGrpSpPr>
            <a:grpSpLocks noChangeAspect="1"/>
          </p:cNvGrpSpPr>
          <p:nvPr/>
        </p:nvGrpSpPr>
        <p:grpSpPr>
          <a:xfrm>
            <a:off x="4712197" y="4809293"/>
            <a:ext cx="1016588" cy="1016583"/>
            <a:chOff x="0" y="0"/>
            <a:chExt cx="6350000" cy="6349975"/>
          </a:xfrm>
        </p:grpSpPr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0D044D86-06B1-B597-3600-696E5C0248C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>
                <a:alphaModFix amt="85000"/>
              </a:blip>
              <a:stretch>
                <a:fillRect l="-25063" r="-25063"/>
              </a:stretch>
            </a:blipFill>
          </p:spPr>
        </p:sp>
      </p:grpSp>
      <p:grpSp>
        <p:nvGrpSpPr>
          <p:cNvPr id="56" name="Group 17">
            <a:extLst>
              <a:ext uri="{FF2B5EF4-FFF2-40B4-BE49-F238E27FC236}">
                <a16:creationId xmlns:a16="http://schemas.microsoft.com/office/drawing/2014/main" id="{BDB51BF0-76B8-D1F4-8620-C9EE891F14EE}"/>
              </a:ext>
            </a:extLst>
          </p:cNvPr>
          <p:cNvGrpSpPr>
            <a:grpSpLocks noChangeAspect="1"/>
          </p:cNvGrpSpPr>
          <p:nvPr/>
        </p:nvGrpSpPr>
        <p:grpSpPr>
          <a:xfrm>
            <a:off x="8324758" y="4880409"/>
            <a:ext cx="819242" cy="819238"/>
            <a:chOff x="0" y="0"/>
            <a:chExt cx="6350000" cy="6349975"/>
          </a:xfrm>
        </p:grpSpPr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6100AC6B-FBAF-EA32-73EE-8A421CE61B4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6964" t="-7529" r="-7528" b="-6964"/>
              </a:stretch>
            </a:blipFill>
          </p:spPr>
        </p:sp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E60FC1C0-B784-30AE-9A23-865BB9E7CE12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7220362" y="4929099"/>
            <a:ext cx="817196" cy="817193"/>
            <a:chOff x="0" y="0"/>
            <a:chExt cx="6350000" cy="6349975"/>
          </a:xfrm>
        </p:grpSpPr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39B2FAAC-E16E-557D-131F-619657EB3983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l="-25926" t="-7400" r="-32937" b="-12701"/>
              </a:stretch>
            </a:blipFill>
          </p:spPr>
        </p:sp>
      </p:grpSp>
      <p:grpSp>
        <p:nvGrpSpPr>
          <p:cNvPr id="58" name="Group 21">
            <a:extLst>
              <a:ext uri="{FF2B5EF4-FFF2-40B4-BE49-F238E27FC236}">
                <a16:creationId xmlns:a16="http://schemas.microsoft.com/office/drawing/2014/main" id="{4BCB3916-BB74-7352-7891-CD8DF3D29BF7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1452418" y="4101120"/>
            <a:ext cx="913975" cy="913971"/>
            <a:chOff x="0" y="0"/>
            <a:chExt cx="6350000" cy="6349975"/>
          </a:xfrm>
        </p:grpSpPr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7B91E26C-6E2B-1C08-6B24-0E60A00D1544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l="-16666" r="-16666"/>
              </a:stretch>
            </a:blipFill>
          </p:spPr>
        </p:sp>
      </p:grpSp>
      <p:grpSp>
        <p:nvGrpSpPr>
          <p:cNvPr id="60" name="Group 25">
            <a:extLst>
              <a:ext uri="{FF2B5EF4-FFF2-40B4-BE49-F238E27FC236}">
                <a16:creationId xmlns:a16="http://schemas.microsoft.com/office/drawing/2014/main" id="{854DF68A-BA7D-1D32-5A50-57A4DF0FB570}"/>
              </a:ext>
            </a:extLst>
          </p:cNvPr>
          <p:cNvGrpSpPr>
            <a:grpSpLocks noChangeAspect="1"/>
          </p:cNvGrpSpPr>
          <p:nvPr/>
        </p:nvGrpSpPr>
        <p:grpSpPr>
          <a:xfrm>
            <a:off x="1802864" y="2820758"/>
            <a:ext cx="1016588" cy="1016583"/>
            <a:chOff x="0" y="0"/>
            <a:chExt cx="6350000" cy="6349975"/>
          </a:xfrm>
        </p:grpSpPr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4AEC8C4-DA3E-0D41-CAAE-52649F881B3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>
                <a:alphaModFix amt="85000"/>
              </a:blip>
              <a:stretch>
                <a:fillRect l="-25063" r="-25063"/>
              </a:stretch>
            </a:blipFill>
          </p:spPr>
        </p:sp>
      </p:grpSp>
      <p:grpSp>
        <p:nvGrpSpPr>
          <p:cNvPr id="61" name="Group 27">
            <a:extLst>
              <a:ext uri="{FF2B5EF4-FFF2-40B4-BE49-F238E27FC236}">
                <a16:creationId xmlns:a16="http://schemas.microsoft.com/office/drawing/2014/main" id="{46EA7DAA-8489-1C7B-5836-5E857C7D505C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19429154" y="-656999"/>
            <a:ext cx="817196" cy="817193"/>
            <a:chOff x="0" y="0"/>
            <a:chExt cx="6350000" cy="634997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2D3DF53C-3046-7FEE-5316-313EF5EE85B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l="-25926" t="-7400" r="-32937" b="-12701"/>
              </a:stretch>
            </a:blipFill>
          </p:spPr>
        </p:sp>
      </p:grpSp>
      <p:grpSp>
        <p:nvGrpSpPr>
          <p:cNvPr id="75" name="Group 19">
            <a:extLst>
              <a:ext uri="{FF2B5EF4-FFF2-40B4-BE49-F238E27FC236}">
                <a16:creationId xmlns:a16="http://schemas.microsoft.com/office/drawing/2014/main" id="{CBDD4D7E-7117-99D1-D1D4-FB0F9CAE6110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3709221" y="5917702"/>
            <a:ext cx="817196" cy="817193"/>
            <a:chOff x="0" y="0"/>
            <a:chExt cx="6350000" cy="6349975"/>
          </a:xfrm>
        </p:grpSpPr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633BC48B-6B82-372B-06FB-294F93FC8BC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l="-25926" t="-7400" r="-32937" b="-12701"/>
              </a:stretch>
            </a:blipFill>
          </p:spPr>
        </p:sp>
      </p:grpSp>
      <p:grpSp>
        <p:nvGrpSpPr>
          <p:cNvPr id="77" name="Group 19">
            <a:extLst>
              <a:ext uri="{FF2B5EF4-FFF2-40B4-BE49-F238E27FC236}">
                <a16:creationId xmlns:a16="http://schemas.microsoft.com/office/drawing/2014/main" id="{76AA315D-F352-71E8-8B49-DF616CE01687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1385543" y="5576218"/>
            <a:ext cx="817196" cy="817193"/>
            <a:chOff x="0" y="0"/>
            <a:chExt cx="6350000" cy="6349975"/>
          </a:xfrm>
        </p:grpSpPr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EB132D56-F38D-4B90-B66C-3D3121D3CAF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l="-25926" t="-7400" r="-32937" b="-12701"/>
              </a:stretch>
            </a:blipFill>
          </p:spPr>
        </p:sp>
      </p:grpSp>
      <p:pic>
        <p:nvPicPr>
          <p:cNvPr id="82" name="Graphic 81" descr="Doctor female with solid fill">
            <a:extLst>
              <a:ext uri="{FF2B5EF4-FFF2-40B4-BE49-F238E27FC236}">
                <a16:creationId xmlns:a16="http://schemas.microsoft.com/office/drawing/2014/main" id="{8DE7389F-15E9-6A76-99B1-9633D2A9DB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9951" y="6100612"/>
            <a:ext cx="3298332" cy="3298332"/>
          </a:xfrm>
          <a:prstGeom prst="rect">
            <a:avLst/>
          </a:prstGeom>
        </p:spPr>
      </p:pic>
      <p:pic>
        <p:nvPicPr>
          <p:cNvPr id="84" name="Graphic 83" descr="Magnifying glass with solid fill">
            <a:extLst>
              <a:ext uri="{FF2B5EF4-FFF2-40B4-BE49-F238E27FC236}">
                <a16:creationId xmlns:a16="http://schemas.microsoft.com/office/drawing/2014/main" id="{1BDF4F4F-AA81-7018-9FD1-FCD35C458C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6428" y="4332972"/>
            <a:ext cx="2591134" cy="2591134"/>
          </a:xfrm>
          <a:prstGeom prst="rect">
            <a:avLst/>
          </a:prstGeom>
        </p:spPr>
      </p:pic>
      <p:grpSp>
        <p:nvGrpSpPr>
          <p:cNvPr id="85" name="Group 9">
            <a:extLst>
              <a:ext uri="{FF2B5EF4-FFF2-40B4-BE49-F238E27FC236}">
                <a16:creationId xmlns:a16="http://schemas.microsoft.com/office/drawing/2014/main" id="{6F59B2FA-DC8D-1277-2515-B994030869A2}"/>
              </a:ext>
            </a:extLst>
          </p:cNvPr>
          <p:cNvGrpSpPr>
            <a:grpSpLocks noChangeAspect="1"/>
          </p:cNvGrpSpPr>
          <p:nvPr/>
        </p:nvGrpSpPr>
        <p:grpSpPr>
          <a:xfrm rot="11238797">
            <a:off x="9708991" y="4938588"/>
            <a:ext cx="878111" cy="878107"/>
            <a:chOff x="0" y="0"/>
            <a:chExt cx="6350000" cy="6349975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C5B53C29-97E4-6DE6-B1EE-3E6756C4571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l="-16666" r="-1666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7">
            <a:extLst>
              <a:ext uri="{FF2B5EF4-FFF2-40B4-BE49-F238E27FC236}">
                <a16:creationId xmlns:a16="http://schemas.microsoft.com/office/drawing/2014/main" id="{826A0A02-E216-27A2-271D-69653A39E4CF}"/>
              </a:ext>
            </a:extLst>
          </p:cNvPr>
          <p:cNvSpPr txBox="1"/>
          <p:nvPr/>
        </p:nvSpPr>
        <p:spPr>
          <a:xfrm>
            <a:off x="5280335" y="3557947"/>
            <a:ext cx="12326257" cy="408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895"/>
              </a:lnSpc>
            </a:pPr>
            <a:r>
              <a:rPr lang="en-US" sz="9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machine learning to automate NZ’s diabetic retinopathy (DR) </a:t>
            </a:r>
          </a:p>
          <a:p>
            <a:pPr marL="0" lvl="0" indent="0">
              <a:lnSpc>
                <a:spcPts val="7895"/>
              </a:lnSpc>
            </a:pPr>
            <a:r>
              <a:rPr lang="en-US" sz="9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screening process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0A1C690D-5CDF-DFCB-3257-666EBCDC6CD9}"/>
              </a:ext>
            </a:extLst>
          </p:cNvPr>
          <p:cNvSpPr txBox="1"/>
          <p:nvPr/>
        </p:nvSpPr>
        <p:spPr>
          <a:xfrm>
            <a:off x="1790130" y="894072"/>
            <a:ext cx="14173200" cy="1369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319B9B-2A0B-9166-BE9F-02DF51109C0F}"/>
              </a:ext>
            </a:extLst>
          </p:cNvPr>
          <p:cNvGrpSpPr/>
          <p:nvPr/>
        </p:nvGrpSpPr>
        <p:grpSpPr>
          <a:xfrm>
            <a:off x="1592179" y="3580005"/>
            <a:ext cx="3505200" cy="3048000"/>
            <a:chOff x="1524000" y="2652963"/>
            <a:chExt cx="4800600" cy="4319337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715E9B6-42F6-19E6-EF40-85B448490294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53" name="Picture 5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B61DA6-10F3-95D2-E215-5C22BF96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02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7">
            <a:extLst>
              <a:ext uri="{FF2B5EF4-FFF2-40B4-BE49-F238E27FC236}">
                <a16:creationId xmlns:a16="http://schemas.microsoft.com/office/drawing/2014/main" id="{331FAC1A-660C-0ACA-428D-88B7F482EE9D}"/>
              </a:ext>
            </a:extLst>
          </p:cNvPr>
          <p:cNvSpPr txBox="1"/>
          <p:nvPr/>
        </p:nvSpPr>
        <p:spPr>
          <a:xfrm>
            <a:off x="0" y="8343900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09AD0-7147-4C7D-7D09-6D9BEB0965A6}"/>
              </a:ext>
            </a:extLst>
          </p:cNvPr>
          <p:cNvGrpSpPr/>
          <p:nvPr/>
        </p:nvGrpSpPr>
        <p:grpSpPr>
          <a:xfrm>
            <a:off x="1592179" y="3580005"/>
            <a:ext cx="3505200" cy="3048000"/>
            <a:chOff x="1524000" y="2652963"/>
            <a:chExt cx="4800600" cy="43193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3C73700-07DD-0018-7B87-9A26857E1D6B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7" name="Picture 1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9A92C1B-9D05-347D-EA88-2EF8941B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7D64F4A6-A9F0-5FAC-53D7-1B5234ED7B59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86490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7">
            <a:extLst>
              <a:ext uri="{FF2B5EF4-FFF2-40B4-BE49-F238E27FC236}">
                <a16:creationId xmlns:a16="http://schemas.microsoft.com/office/drawing/2014/main" id="{77C62AFC-ECBD-A4FE-8BF2-726204B02EE6}"/>
              </a:ext>
            </a:extLst>
          </p:cNvPr>
          <p:cNvSpPr txBox="1"/>
          <p:nvPr/>
        </p:nvSpPr>
        <p:spPr>
          <a:xfrm>
            <a:off x="0" y="8365958"/>
            <a:ext cx="6019800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 algn="ctr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77DBB8-A1A6-DAD4-9056-154F6C18136A}"/>
              </a:ext>
            </a:extLst>
          </p:cNvPr>
          <p:cNvGrpSpPr/>
          <p:nvPr/>
        </p:nvGrpSpPr>
        <p:grpSpPr>
          <a:xfrm>
            <a:off x="1592179" y="3602063"/>
            <a:ext cx="3505200" cy="3048000"/>
            <a:chOff x="1524000" y="2652963"/>
            <a:chExt cx="4800600" cy="4319337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8709C18-0D2E-A2F6-BCBC-B062F5E3F4D1}"/>
                </a:ext>
              </a:extLst>
            </p:cNvPr>
            <p:cNvSpPr/>
            <p:nvPr/>
          </p:nvSpPr>
          <p:spPr>
            <a:xfrm>
              <a:off x="1524000" y="2652963"/>
              <a:ext cx="3276600" cy="3429000"/>
            </a:xfrm>
            <a:custGeom>
              <a:avLst/>
              <a:gdLst/>
              <a:ahLst/>
              <a:cxnLst/>
              <a:rect l="l" t="t" r="r" b="b"/>
              <a:pathLst>
                <a:path w="1329838" h="1329838">
                  <a:moveTo>
                    <a:pt x="0" y="0"/>
                  </a:moveTo>
                  <a:lnTo>
                    <a:pt x="1329839" y="0"/>
                  </a:lnTo>
                  <a:lnTo>
                    <a:pt x="1329839" y="1329838"/>
                  </a:lnTo>
                  <a:lnTo>
                    <a:pt x="0" y="132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E75FCFA-104C-6322-2699-BFD6B199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924300"/>
              <a:ext cx="3048000" cy="3048000"/>
            </a:xfrm>
            <a:prstGeom prst="rect">
              <a:avLst/>
            </a:prstGeom>
          </p:spPr>
        </p:pic>
      </p:grpSp>
      <p:pic>
        <p:nvPicPr>
          <p:cNvPr id="23" name="Picture 22" descr="Frontiers | Diabetic Retinopathy Grading by Deep Graph Correlation Network  on Retinal Images Without Manual Annotations">
            <a:extLst>
              <a:ext uri="{FF2B5EF4-FFF2-40B4-BE49-F238E27FC236}">
                <a16:creationId xmlns:a16="http://schemas.microsoft.com/office/drawing/2014/main" id="{5B5440B8-CBD0-B896-0DF4-0ED3646BC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6697579" y="4076700"/>
            <a:ext cx="3488622" cy="21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8A1AE7-8354-94F6-5184-812925F86903}"/>
              </a:ext>
            </a:extLst>
          </p:cNvPr>
          <p:cNvCxnSpPr>
            <a:cxnSpLocks/>
          </p:cNvCxnSpPr>
          <p:nvPr/>
        </p:nvCxnSpPr>
        <p:spPr>
          <a:xfrm flipH="1">
            <a:off x="4900602" y="5152132"/>
            <a:ext cx="1796977" cy="0"/>
          </a:xfrm>
          <a:prstGeom prst="straightConnector1">
            <a:avLst/>
          </a:prstGeom>
          <a:ln w="238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6">
            <a:extLst>
              <a:ext uri="{FF2B5EF4-FFF2-40B4-BE49-F238E27FC236}">
                <a16:creationId xmlns:a16="http://schemas.microsoft.com/office/drawing/2014/main" id="{C8C8EDA9-A379-8D28-BAA1-C1DBA4A60BED}"/>
              </a:ext>
            </a:extLst>
          </p:cNvPr>
          <p:cNvSpPr txBox="1"/>
          <p:nvPr/>
        </p:nvSpPr>
        <p:spPr>
          <a:xfrm>
            <a:off x="2074790" y="1118083"/>
            <a:ext cx="14173200" cy="13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D34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09E0C15-4C39-884E-ACD5-092B3529EDCF}"/>
              </a:ext>
            </a:extLst>
          </p:cNvPr>
          <p:cNvSpPr txBox="1"/>
          <p:nvPr/>
        </p:nvSpPr>
        <p:spPr>
          <a:xfrm>
            <a:off x="6697579" y="8343900"/>
            <a:ext cx="3958389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7895"/>
              </a:lnSpc>
              <a:buFont typeface="Wingdings" pitchFamily="2" charset="2"/>
              <a:buChar char="q"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8951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1530</Words>
  <Application>Microsoft Macintosh PowerPoint</Application>
  <PresentationFormat>Custom</PresentationFormat>
  <Paragraphs>267</Paragraphs>
  <Slides>26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Wingdings</vt:lpstr>
      <vt:lpstr>system-ui</vt:lpstr>
      <vt:lpstr>Arial</vt:lpstr>
      <vt:lpstr>Times New Roman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seng402_showcase_yu-yiyang</dc:title>
  <cp:lastModifiedBy>Jessie Yu</cp:lastModifiedBy>
  <cp:revision>7</cp:revision>
  <dcterms:created xsi:type="dcterms:W3CDTF">2006-08-16T00:00:00Z</dcterms:created>
  <dcterms:modified xsi:type="dcterms:W3CDTF">2023-10-11T10:52:52Z</dcterms:modified>
  <dc:identifier>DAFwcGAkuwM</dc:identifier>
</cp:coreProperties>
</file>